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303" r:id="rId2"/>
    <p:sldId id="257" r:id="rId3"/>
    <p:sldId id="311" r:id="rId4"/>
    <p:sldId id="261" r:id="rId5"/>
    <p:sldId id="262" r:id="rId6"/>
    <p:sldId id="312" r:id="rId7"/>
    <p:sldId id="263" r:id="rId8"/>
    <p:sldId id="304" r:id="rId9"/>
    <p:sldId id="305" r:id="rId10"/>
    <p:sldId id="265" r:id="rId11"/>
    <p:sldId id="307" r:id="rId12"/>
    <p:sldId id="306" r:id="rId13"/>
    <p:sldId id="308" r:id="rId14"/>
    <p:sldId id="266" r:id="rId15"/>
    <p:sldId id="309" r:id="rId16"/>
    <p:sldId id="310"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3CA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686"/>
    <p:restoredTop sz="68852"/>
  </p:normalViewPr>
  <p:slideViewPr>
    <p:cSldViewPr snapToGrid="0" snapToObjects="1">
      <p:cViewPr varScale="1">
        <p:scale>
          <a:sx n="70" d="100"/>
          <a:sy n="70" d="100"/>
        </p:scale>
        <p:origin x="1024" y="184"/>
      </p:cViewPr>
      <p:guideLst/>
    </p:cSldViewPr>
  </p:slideViewPr>
  <p:outlineViewPr>
    <p:cViewPr>
      <p:scale>
        <a:sx n="33" d="100"/>
        <a:sy n="33" d="100"/>
      </p:scale>
      <p:origin x="0" y="-18656"/>
    </p:cViewPr>
  </p:outlineViewPr>
  <p:notesTextViewPr>
    <p:cViewPr>
      <p:scale>
        <a:sx n="85" d="100"/>
        <a:sy n="85" d="100"/>
      </p:scale>
      <p:origin x="0" y="0"/>
    </p:cViewPr>
  </p:notesTextViewPr>
  <p:sorterViewPr>
    <p:cViewPr>
      <p:scale>
        <a:sx n="80" d="100"/>
        <a:sy n="80" d="100"/>
      </p:scale>
      <p:origin x="0" y="0"/>
    </p:cViewPr>
  </p:sorterViewPr>
  <p:notesViewPr>
    <p:cSldViewPr snapToGrid="0" snapToObjects="1">
      <p:cViewPr varScale="1">
        <p:scale>
          <a:sx n="121" d="100"/>
          <a:sy n="121" d="100"/>
        </p:scale>
        <p:origin x="507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1A6AB6-22E6-D346-B739-FFCD3105590E}" type="datetimeFigureOut">
              <a:rPr lang="it-IT" smtClean="0"/>
              <a:t>04/11/22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96A385-648C-A94E-ADBC-B31BFE3841BC}" type="slidenum">
              <a:rPr lang="it-IT" smtClean="0"/>
              <a:t>‹N›</a:t>
            </a:fld>
            <a:endParaRPr lang="it-IT"/>
          </a:p>
        </p:txBody>
      </p:sp>
    </p:spTree>
    <p:extLst>
      <p:ext uri="{BB962C8B-B14F-4D97-AF65-F5344CB8AC3E}">
        <p14:creationId xmlns:p14="http://schemas.microsoft.com/office/powerpoint/2010/main" val="985553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196A385-648C-A94E-ADBC-B31BFE3841BC}" type="slidenum">
              <a:rPr lang="it-IT" smtClean="0"/>
              <a:t>1</a:t>
            </a:fld>
            <a:endParaRPr lang="it-IT"/>
          </a:p>
        </p:txBody>
      </p:sp>
    </p:spTree>
    <p:extLst>
      <p:ext uri="{BB962C8B-B14F-4D97-AF65-F5344CB8AC3E}">
        <p14:creationId xmlns:p14="http://schemas.microsoft.com/office/powerpoint/2010/main" val="2451328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study disclosed several flaws in this process.</a:t>
            </a:r>
          </a:p>
          <a:p>
            <a:endParaRPr lang="en-US" dirty="0"/>
          </a:p>
          <a:p>
            <a:r>
              <a:rPr lang="en-US" dirty="0"/>
              <a:t>At the time  of the study, less than 32 PRs were tested per release. And in the  last release only 14% of the PRs were tested.</a:t>
            </a:r>
          </a:p>
          <a:p>
            <a:r>
              <a:rPr lang="en-US" dirty="0"/>
              <a:t>This indicates a clear mismatch between the expectations of the company and the actual performance assurance activities.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35 PRs were never tested in last six releases. Basically, they were completely ignored by the company.</a:t>
            </a:r>
          </a:p>
          <a:p>
            <a:endParaRPr lang="en-US" dirty="0"/>
          </a:p>
          <a:p>
            <a:r>
              <a:rPr lang="en-US" dirty="0"/>
              <a:t>Another interesting fact was the lack of alignment between the priorities and the performance activities. As can be observed by the bottom chart, several PRs with priority 1 (the highest priority) were not tested, while some with lowest priority were.</a:t>
            </a:r>
          </a:p>
          <a:p>
            <a:r>
              <a:rPr lang="en-US" dirty="0"/>
              <a:t>This fact suggests that priorities were often ignored by performance testing teams, probably because they were obsolete.</a:t>
            </a:r>
          </a:p>
          <a:p>
            <a:endParaRPr lang="en-US" dirty="0"/>
          </a:p>
          <a:p>
            <a:r>
              <a:rPr lang="en-US" dirty="0"/>
              <a:t>Last but not least, there was a lack of early performance feedback. Each PR was supposed to be tested at most once per release, and there were thousands of code changes from one release to another. This might induce a late identification of performance bugs,  which can in turn cause huge reworks or technical debt.</a:t>
            </a:r>
          </a:p>
        </p:txBody>
      </p:sp>
      <p:sp>
        <p:nvSpPr>
          <p:cNvPr id="4" name="Segnaposto numero diapositiva 3"/>
          <p:cNvSpPr>
            <a:spLocks noGrp="1"/>
          </p:cNvSpPr>
          <p:nvPr>
            <p:ph type="sldNum" sz="quarter" idx="5"/>
          </p:nvPr>
        </p:nvSpPr>
        <p:spPr/>
        <p:txBody>
          <a:bodyPr/>
          <a:lstStyle/>
          <a:p>
            <a:fld id="{A196A385-648C-A94E-ADBC-B31BFE3841BC}" type="slidenum">
              <a:rPr lang="it-IT" smtClean="0"/>
              <a:t>10</a:t>
            </a:fld>
            <a:endParaRPr lang="it-IT"/>
          </a:p>
        </p:txBody>
      </p:sp>
    </p:spTree>
    <p:extLst>
      <p:ext uri="{BB962C8B-B14F-4D97-AF65-F5344CB8AC3E}">
        <p14:creationId xmlns:p14="http://schemas.microsoft.com/office/powerpoint/2010/main" val="760380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In the light of these issues, in the last three months of the study, the company set out an initiative to improve software performance assurance.</a:t>
            </a:r>
          </a:p>
          <a:p>
            <a:r>
              <a:rPr lang="en-US" dirty="0"/>
              <a:t>I actively participated to this process.</a:t>
            </a:r>
          </a:p>
          <a:p>
            <a:endParaRPr lang="en-US" dirty="0"/>
          </a:p>
          <a:p>
            <a:r>
              <a:rPr lang="en-US" dirty="0"/>
              <a:t>Several proposals were discussed to improve software performance assurance.</a:t>
            </a:r>
          </a:p>
          <a:p>
            <a:r>
              <a:rPr lang="en-US" dirty="0"/>
              <a:t>Many of them were discarded. For example, assigning performance assessment activities directly to development teams. Reserve part of the sprint to non-functional quality assurance.</a:t>
            </a:r>
          </a:p>
          <a:p>
            <a:endParaRPr lang="en-US" dirty="0"/>
          </a:p>
          <a:p>
            <a:r>
              <a:rPr lang="en-US" dirty="0"/>
              <a:t>Eventually, two main activities were prioritized.</a:t>
            </a:r>
          </a:p>
          <a:p>
            <a:r>
              <a:rPr lang="en-US" dirty="0"/>
              <a:t>In the first activity, the company decided to identify a subset of performance tests that should be executed more frequently, in order to mitigate the lack of early performance feedback. This process led to identification of 12 architecturally-relevant PRs, which would become part of the automated suite for continuous performance assessment.</a:t>
            </a:r>
          </a:p>
          <a:p>
            <a:endParaRPr lang="en-US" dirty="0"/>
          </a:p>
          <a:p>
            <a:r>
              <a:rPr lang="en-US" dirty="0"/>
              <a:t>The second activity, instead, focused on the revision of the  PR list to tackle the large number of PRs ignored by company. This process led to the deprecation of 5 PRs.</a:t>
            </a:r>
          </a:p>
        </p:txBody>
      </p:sp>
      <p:sp>
        <p:nvSpPr>
          <p:cNvPr id="4" name="Segnaposto numero diapositiva 3"/>
          <p:cNvSpPr>
            <a:spLocks noGrp="1"/>
          </p:cNvSpPr>
          <p:nvPr>
            <p:ph type="sldNum" sz="quarter" idx="5"/>
          </p:nvPr>
        </p:nvSpPr>
        <p:spPr/>
        <p:txBody>
          <a:bodyPr/>
          <a:lstStyle/>
          <a:p>
            <a:fld id="{A196A385-648C-A94E-ADBC-B31BFE3841BC}" type="slidenum">
              <a:rPr lang="it-IT" smtClean="0"/>
              <a:t>11</a:t>
            </a:fld>
            <a:endParaRPr lang="it-IT"/>
          </a:p>
        </p:txBody>
      </p:sp>
    </p:spTree>
    <p:extLst>
      <p:ext uri="{BB962C8B-B14F-4D97-AF65-F5344CB8AC3E}">
        <p14:creationId xmlns:p14="http://schemas.microsoft.com/office/powerpoint/2010/main" val="3044893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After a qualitive analysis of the data collected during the entire study, I distilled three broad challenges for software performance assurance in agile.</a:t>
            </a:r>
          </a:p>
        </p:txBody>
      </p:sp>
      <p:sp>
        <p:nvSpPr>
          <p:cNvPr id="4" name="Segnaposto numero diapositiva 3"/>
          <p:cNvSpPr>
            <a:spLocks noGrp="1"/>
          </p:cNvSpPr>
          <p:nvPr>
            <p:ph type="sldNum" sz="quarter" idx="5"/>
          </p:nvPr>
        </p:nvSpPr>
        <p:spPr/>
        <p:txBody>
          <a:bodyPr/>
          <a:lstStyle/>
          <a:p>
            <a:fld id="{A196A385-648C-A94E-ADBC-B31BFE3841BC}" type="slidenum">
              <a:rPr lang="it-IT" smtClean="0"/>
              <a:t>12</a:t>
            </a:fld>
            <a:endParaRPr lang="it-IT"/>
          </a:p>
        </p:txBody>
      </p:sp>
    </p:spTree>
    <p:extLst>
      <p:ext uri="{BB962C8B-B14F-4D97-AF65-F5344CB8AC3E}">
        <p14:creationId xmlns:p14="http://schemas.microsoft.com/office/powerpoint/2010/main" val="2320330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a:t>The first one concerns the management of performance assessment activities.</a:t>
            </a:r>
          </a:p>
          <a:p>
            <a:endParaRPr lang="en-US" noProof="0" dirty="0"/>
          </a:p>
          <a:p>
            <a:r>
              <a:rPr lang="en-US" noProof="0" dirty="0"/>
              <a:t>Even well-established Agile frameworks provide very few guidelines on how to properly handle performance assurance.</a:t>
            </a:r>
          </a:p>
          <a:p>
            <a:r>
              <a:rPr lang="en-US" noProof="0" dirty="0"/>
              <a:t>And none of the known practices were found suitable for the case company.</a:t>
            </a:r>
          </a:p>
          <a:p>
            <a:endParaRPr lang="en-US" noProof="0" dirty="0"/>
          </a:p>
          <a:p>
            <a:r>
              <a:rPr lang="en-US" noProof="0" dirty="0"/>
              <a:t>A key challenge that I observed is that there are two different kinds of performance assessment activities.</a:t>
            </a:r>
          </a:p>
          <a:p>
            <a:r>
              <a:rPr lang="en-US" noProof="0" dirty="0"/>
              <a:t>Some perf tests are more ephemeral, because they are inherently linked to development activities. Other, instead, are more permanent because they are aimed at continuously monitoring software performance.</a:t>
            </a:r>
          </a:p>
          <a:p>
            <a:r>
              <a:rPr lang="en-US" noProof="0" dirty="0"/>
              <a:t>Future approaches to handle software performance assurance should take into consideration this difference.</a:t>
            </a:r>
          </a:p>
          <a:p>
            <a:endParaRPr lang="en-US" noProof="0" dirty="0"/>
          </a:p>
          <a:p>
            <a:endParaRPr lang="en-US" noProof="0" dirty="0"/>
          </a:p>
        </p:txBody>
      </p:sp>
      <p:sp>
        <p:nvSpPr>
          <p:cNvPr id="4" name="Segnaposto numero diapositiva 3"/>
          <p:cNvSpPr>
            <a:spLocks noGrp="1"/>
          </p:cNvSpPr>
          <p:nvPr>
            <p:ph type="sldNum" sz="quarter" idx="5"/>
          </p:nvPr>
        </p:nvSpPr>
        <p:spPr/>
        <p:txBody>
          <a:bodyPr/>
          <a:lstStyle/>
          <a:p>
            <a:fld id="{A196A385-648C-A94E-ADBC-B31BFE3841BC}" type="slidenum">
              <a:rPr lang="it-IT" smtClean="0"/>
              <a:t>13</a:t>
            </a:fld>
            <a:endParaRPr lang="it-IT"/>
          </a:p>
        </p:txBody>
      </p:sp>
    </p:spTree>
    <p:extLst>
      <p:ext uri="{BB962C8B-B14F-4D97-AF65-F5344CB8AC3E}">
        <p14:creationId xmlns:p14="http://schemas.microsoft.com/office/powerpoint/2010/main" val="1970246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a:t>The second challenge concerns continuous performance assessment, which typically implies test automation.</a:t>
            </a:r>
          </a:p>
          <a:p>
            <a:endParaRPr lang="en-US"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The main issue here is to provide an appropriate</a:t>
            </a:r>
            <a:r>
              <a:rPr lang="en-US" dirty="0">
                <a:latin typeface="+mj-lt"/>
              </a:rPr>
              <a:t> tradeoff between perf test accuracy and frequency of execution.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Indeed, accurate performance tests cannot be frequently executed because they are quite expensive both in terms of time and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On the other hand, lightweight performance tests can be executed more frequently, but they are less representative of real software usage and therefore less effective in exposing performance bugs.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Identifying an adequate balance between accuracy and frequency is crucial to enable an effective performance assurance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j-lt"/>
            </a:endParaRPr>
          </a:p>
          <a:p>
            <a:r>
              <a:rPr lang="en-US" noProof="0" dirty="0"/>
              <a:t>Another key challenge related performance test automation concerns the capability of reliably establishing whether a test is passed or not.</a:t>
            </a:r>
          </a:p>
          <a:p>
            <a:r>
              <a:rPr lang="en-US" noProof="0" dirty="0"/>
              <a:t>Unlike function tests, performance tests do not return a clear pass/ fail answer and it is often difficult to provide this kind of verdicts in an automated way.</a:t>
            </a:r>
          </a:p>
        </p:txBody>
      </p:sp>
      <p:sp>
        <p:nvSpPr>
          <p:cNvPr id="4" name="Segnaposto numero diapositiva 3"/>
          <p:cNvSpPr>
            <a:spLocks noGrp="1"/>
          </p:cNvSpPr>
          <p:nvPr>
            <p:ph type="sldNum" sz="quarter" idx="5"/>
          </p:nvPr>
        </p:nvSpPr>
        <p:spPr/>
        <p:txBody>
          <a:bodyPr/>
          <a:lstStyle/>
          <a:p>
            <a:fld id="{A196A385-648C-A94E-ADBC-B31BFE3841BC}" type="slidenum">
              <a:rPr lang="it-IT" smtClean="0"/>
              <a:t>14</a:t>
            </a:fld>
            <a:endParaRPr lang="it-IT"/>
          </a:p>
        </p:txBody>
      </p:sp>
    </p:spTree>
    <p:extLst>
      <p:ext uri="{BB962C8B-B14F-4D97-AF65-F5344CB8AC3E}">
        <p14:creationId xmlns:p14="http://schemas.microsoft.com/office/powerpoint/2010/main" val="928392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a:t>The last broad challenge concerns the definition of the performance assessment effort.</a:t>
            </a:r>
          </a:p>
          <a:p>
            <a:endParaRPr lang="en-US" noProof="0" dirty="0"/>
          </a:p>
          <a:p>
            <a:r>
              <a:rPr lang="en-US" noProof="0" dirty="0"/>
              <a:t>Different stakeholders within the company have different viewpoints on the relevance of performance assessment activities.</a:t>
            </a:r>
          </a:p>
          <a:p>
            <a:r>
              <a:rPr lang="en-US" noProof="0" dirty="0"/>
              <a:t>For example, during the study I observed that software architects tend to give more importance on performance assurance, while product owners tend to favor more functional development activities.</a:t>
            </a:r>
          </a:p>
          <a:p>
            <a:r>
              <a:rPr lang="en-US" noProof="0" dirty="0"/>
              <a:t>This kind of mismatch induced several issues in the company.</a:t>
            </a:r>
          </a:p>
          <a:p>
            <a:endParaRPr lang="en-US" noProof="0" dirty="0"/>
          </a:p>
          <a:p>
            <a:r>
              <a:rPr lang="en-US" noProof="0" dirty="0"/>
              <a:t>Providing a clear and commonly shared definition of the effort devoted to performance assessment activities  is crucial to enable an effective performance assurance process.</a:t>
            </a:r>
          </a:p>
          <a:p>
            <a:r>
              <a:rPr lang="en-US" noProof="0" dirty="0"/>
              <a:t>Further empirical studies are needed to investigate this aspect.</a:t>
            </a:r>
          </a:p>
        </p:txBody>
      </p:sp>
      <p:sp>
        <p:nvSpPr>
          <p:cNvPr id="4" name="Segnaposto numero diapositiva 3"/>
          <p:cNvSpPr>
            <a:spLocks noGrp="1"/>
          </p:cNvSpPr>
          <p:nvPr>
            <p:ph type="sldNum" sz="quarter" idx="5"/>
          </p:nvPr>
        </p:nvSpPr>
        <p:spPr/>
        <p:txBody>
          <a:bodyPr/>
          <a:lstStyle/>
          <a:p>
            <a:fld id="{A196A385-648C-A94E-ADBC-B31BFE3841BC}" type="slidenum">
              <a:rPr lang="it-IT" smtClean="0"/>
              <a:t>15</a:t>
            </a:fld>
            <a:endParaRPr lang="it-IT"/>
          </a:p>
        </p:txBody>
      </p:sp>
    </p:spTree>
    <p:extLst>
      <p:ext uri="{BB962C8B-B14F-4D97-AF65-F5344CB8AC3E}">
        <p14:creationId xmlns:p14="http://schemas.microsoft.com/office/powerpoint/2010/main" val="2034941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In this talk, I presented an empirical study that directly investigates performance assurance in Agile software development.</a:t>
            </a:r>
          </a:p>
          <a:p>
            <a:endParaRPr lang="en-US" dirty="0"/>
          </a:p>
          <a:p>
            <a:r>
              <a:rPr lang="en-US" dirty="0"/>
              <a:t>The study shows that the case company struggle to identify a proper performance assurance process, and the lack of well-established practices induced the adoption of inadequate approaches.</a:t>
            </a:r>
          </a:p>
          <a:p>
            <a:endParaRPr lang="en-US" dirty="0"/>
          </a:p>
          <a:p>
            <a:r>
              <a:rPr lang="en-US" dirty="0"/>
              <a:t>Further research is needed to improve software performance assurance in ASD</a:t>
            </a:r>
          </a:p>
        </p:txBody>
      </p:sp>
      <p:sp>
        <p:nvSpPr>
          <p:cNvPr id="4" name="Segnaposto numero diapositiva 3"/>
          <p:cNvSpPr>
            <a:spLocks noGrp="1"/>
          </p:cNvSpPr>
          <p:nvPr>
            <p:ph type="sldNum" sz="quarter" idx="5"/>
          </p:nvPr>
        </p:nvSpPr>
        <p:spPr/>
        <p:txBody>
          <a:bodyPr/>
          <a:lstStyle/>
          <a:p>
            <a:fld id="{A196A385-648C-A94E-ADBC-B31BFE3841BC}" type="slidenum">
              <a:rPr lang="it-IT" smtClean="0"/>
              <a:t>16</a:t>
            </a:fld>
            <a:endParaRPr lang="it-IT"/>
          </a:p>
        </p:txBody>
      </p:sp>
    </p:spTree>
    <p:extLst>
      <p:ext uri="{BB962C8B-B14F-4D97-AF65-F5344CB8AC3E}">
        <p14:creationId xmlns:p14="http://schemas.microsoft.com/office/powerpoint/2010/main" val="2654936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Agile software </a:t>
            </a:r>
            <a:r>
              <a:rPr lang="en-US" noProof="0" dirty="0"/>
              <a:t>development </a:t>
            </a:r>
            <a:r>
              <a:rPr lang="en-US" dirty="0"/>
              <a:t>is today widely adopted in practice.</a:t>
            </a:r>
          </a:p>
          <a:p>
            <a:r>
              <a:rPr lang="en-US" dirty="0"/>
              <a:t>Agile better meets the dynamic nature of today’s software business, and the significant pressure to deliver fast to market</a:t>
            </a:r>
          </a:p>
          <a:p>
            <a:endParaRPr lang="en-US" dirty="0"/>
          </a:p>
          <a:p>
            <a:r>
              <a:rPr lang="en-US" dirty="0"/>
              <a:t>However, this attitude often comes at the expense of important non-functional quality aspects  software.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Several empirical studies have shown that ASD mainly focus on functional development, and non-functional quality assurance is often neglected. </a:t>
            </a:r>
            <a:endParaRPr lang="en-US" sz="1800" dirty="0">
              <a:effectLst/>
              <a:latin typeface="CMR10"/>
            </a:endParaRPr>
          </a:p>
          <a:p>
            <a:endParaRPr lang="en-US" dirty="0"/>
          </a:p>
        </p:txBody>
      </p:sp>
      <p:sp>
        <p:nvSpPr>
          <p:cNvPr id="4" name="Segnaposto numero diapositiva 3"/>
          <p:cNvSpPr>
            <a:spLocks noGrp="1"/>
          </p:cNvSpPr>
          <p:nvPr>
            <p:ph type="sldNum" sz="quarter" idx="5"/>
          </p:nvPr>
        </p:nvSpPr>
        <p:spPr/>
        <p:txBody>
          <a:bodyPr/>
          <a:lstStyle/>
          <a:p>
            <a:fld id="{A196A385-648C-A94E-ADBC-B31BFE3841BC}" type="slidenum">
              <a:rPr lang="it-IT" smtClean="0"/>
              <a:t>2</a:t>
            </a:fld>
            <a:endParaRPr lang="it-IT"/>
          </a:p>
        </p:txBody>
      </p:sp>
    </p:spTree>
    <p:extLst>
      <p:ext uri="{BB962C8B-B14F-4D97-AF65-F5344CB8AC3E}">
        <p14:creationId xmlns:p14="http://schemas.microsoft.com/office/powerpoint/2010/main" val="1536473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196A385-648C-A94E-ADBC-B31BFE3841BC}" type="slidenum">
              <a:rPr lang="it-IT" smtClean="0"/>
              <a:t>3</a:t>
            </a:fld>
            <a:endParaRPr lang="it-IT"/>
          </a:p>
        </p:txBody>
      </p:sp>
    </p:spTree>
    <p:extLst>
      <p:ext uri="{BB962C8B-B14F-4D97-AF65-F5344CB8AC3E}">
        <p14:creationId xmlns:p14="http://schemas.microsoft.com/office/powerpoint/2010/main" val="144782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a:t>Although these studies disclosed several challenges  related </a:t>
            </a:r>
            <a:r>
              <a:rPr lang="en-US" sz="1200" dirty="0">
                <a:effectLst/>
                <a:latin typeface="CMR10"/>
              </a:rPr>
              <a:t>non-functional quality assurance in Agile, they typically rely on a broad perspective and, do not tackle specific non-functional quality aspects.</a:t>
            </a:r>
          </a:p>
          <a:p>
            <a:endParaRPr lang="en-US" sz="1200" dirty="0">
              <a:effectLst/>
              <a:latin typeface="CMR10"/>
            </a:endParaRPr>
          </a:p>
          <a:p>
            <a:r>
              <a:rPr lang="en-US" sz="1200" dirty="0">
                <a:effectLst/>
                <a:latin typeface="CMR10"/>
              </a:rPr>
              <a:t>Software performance assurance, for example, can be particularly challenging in Agile. Traditional performance assurance practice are time-consuming and often do not fit well in Agile short iteration cycles.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MR10"/>
              </a:rPr>
              <a:t>However, nowadays, there is still little empirical knowledge on how to tackle software performance assurance in ASD.</a:t>
            </a:r>
          </a:p>
          <a:p>
            <a:endParaRPr lang="en-US" sz="1200" noProof="0" dirty="0">
              <a:effectLst/>
              <a:latin typeface="CMR10"/>
            </a:endParaRPr>
          </a:p>
          <a:p>
            <a:r>
              <a:rPr lang="en-US" sz="1200" noProof="0" dirty="0">
                <a:effectLst/>
                <a:latin typeface="CMR10"/>
              </a:rPr>
              <a:t>To fill this gap, in this work I present an empirical study that directly investigates this aspect.</a:t>
            </a:r>
          </a:p>
        </p:txBody>
      </p:sp>
      <p:sp>
        <p:nvSpPr>
          <p:cNvPr id="4" name="Segnaposto numero diapositiva 3"/>
          <p:cNvSpPr>
            <a:spLocks noGrp="1"/>
          </p:cNvSpPr>
          <p:nvPr>
            <p:ph type="sldNum" sz="quarter" idx="5"/>
          </p:nvPr>
        </p:nvSpPr>
        <p:spPr/>
        <p:txBody>
          <a:bodyPr/>
          <a:lstStyle/>
          <a:p>
            <a:fld id="{A196A385-648C-A94E-ADBC-B31BFE3841BC}" type="slidenum">
              <a:rPr lang="it-IT" smtClean="0"/>
              <a:t>4</a:t>
            </a:fld>
            <a:endParaRPr lang="it-IT"/>
          </a:p>
        </p:txBody>
      </p:sp>
    </p:spTree>
    <p:extLst>
      <p:ext uri="{BB962C8B-B14F-4D97-AF65-F5344CB8AC3E}">
        <p14:creationId xmlns:p14="http://schemas.microsoft.com/office/powerpoint/2010/main" val="81113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a:t>The presented study relies on an ethnographic </a:t>
            </a:r>
            <a:r>
              <a:rPr lang="en-US" noProof="0" dirty="0" err="1"/>
              <a:t>reseach</a:t>
            </a:r>
            <a:r>
              <a:rPr lang="en-US" noProof="0" dirty="0"/>
              <a:t> method.</a:t>
            </a:r>
          </a:p>
          <a:p>
            <a:r>
              <a:rPr lang="en-US" noProof="0" dirty="0"/>
              <a:t>I spent six month in a software development company that uses ASD with goal of understanding their practices and challenges in ensuring software performance.</a:t>
            </a:r>
          </a:p>
        </p:txBody>
      </p:sp>
      <p:sp>
        <p:nvSpPr>
          <p:cNvPr id="4" name="Segnaposto numero diapositiva 3"/>
          <p:cNvSpPr>
            <a:spLocks noGrp="1"/>
          </p:cNvSpPr>
          <p:nvPr>
            <p:ph type="sldNum" sz="quarter" idx="5"/>
          </p:nvPr>
        </p:nvSpPr>
        <p:spPr/>
        <p:txBody>
          <a:bodyPr/>
          <a:lstStyle/>
          <a:p>
            <a:fld id="{A196A385-648C-A94E-ADBC-B31BFE3841BC}" type="slidenum">
              <a:rPr lang="it-IT" smtClean="0"/>
              <a:t>5</a:t>
            </a:fld>
            <a:endParaRPr lang="it-IT"/>
          </a:p>
        </p:txBody>
      </p:sp>
    </p:spTree>
    <p:extLst>
      <p:ext uri="{BB962C8B-B14F-4D97-AF65-F5344CB8AC3E}">
        <p14:creationId xmlns:p14="http://schemas.microsoft.com/office/powerpoint/2010/main" val="346005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noProof="0" dirty="0"/>
              <a:t>The presented study relies on an ethnographic </a:t>
            </a:r>
            <a:r>
              <a:rPr lang="en-US" noProof="0" dirty="0" err="1"/>
              <a:t>reseach</a:t>
            </a:r>
            <a:r>
              <a:rPr lang="en-US" noProof="0" dirty="0"/>
              <a:t> method.</a:t>
            </a:r>
          </a:p>
          <a:p>
            <a:r>
              <a:rPr lang="en-US" noProof="0" dirty="0"/>
              <a:t>I spent six month in a software development company that uses Agile with the goal of understanding their practices and challenges in ensuring software performance.</a:t>
            </a:r>
          </a:p>
        </p:txBody>
      </p:sp>
      <p:sp>
        <p:nvSpPr>
          <p:cNvPr id="4" name="Segnaposto numero diapositiva 3"/>
          <p:cNvSpPr>
            <a:spLocks noGrp="1"/>
          </p:cNvSpPr>
          <p:nvPr>
            <p:ph type="sldNum" sz="quarter" idx="5"/>
          </p:nvPr>
        </p:nvSpPr>
        <p:spPr/>
        <p:txBody>
          <a:bodyPr/>
          <a:lstStyle/>
          <a:p>
            <a:fld id="{A196A385-648C-A94E-ADBC-B31BFE3841BC}" type="slidenum">
              <a:rPr lang="it-IT" smtClean="0"/>
              <a:t>6</a:t>
            </a:fld>
            <a:endParaRPr lang="it-IT"/>
          </a:p>
        </p:txBody>
      </p:sp>
    </p:spTree>
    <p:extLst>
      <p:ext uri="{BB962C8B-B14F-4D97-AF65-F5344CB8AC3E}">
        <p14:creationId xmlns:p14="http://schemas.microsoft.com/office/powerpoint/2010/main" val="247363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study was performed in a R&amp;D division of large corporation, which was in charge of developing MES, namely software for manufacturing industries.</a:t>
            </a:r>
          </a:p>
          <a:p>
            <a:r>
              <a:rPr lang="en-US" dirty="0"/>
              <a:t>To support their development activities, they used the Scrum Framework, arguably one of the most popular agile framework. And there were more than 120 people involved in this process.</a:t>
            </a:r>
          </a:p>
        </p:txBody>
      </p:sp>
      <p:sp>
        <p:nvSpPr>
          <p:cNvPr id="4" name="Segnaposto numero diapositiva 3"/>
          <p:cNvSpPr>
            <a:spLocks noGrp="1"/>
          </p:cNvSpPr>
          <p:nvPr>
            <p:ph type="sldNum" sz="quarter" idx="5"/>
          </p:nvPr>
        </p:nvSpPr>
        <p:spPr/>
        <p:txBody>
          <a:bodyPr/>
          <a:lstStyle/>
          <a:p>
            <a:fld id="{A196A385-648C-A94E-ADBC-B31BFE3841BC}" type="slidenum">
              <a:rPr lang="it-IT" smtClean="0"/>
              <a:t>7</a:t>
            </a:fld>
            <a:endParaRPr lang="it-IT"/>
          </a:p>
        </p:txBody>
      </p:sp>
    </p:spTree>
    <p:extLst>
      <p:ext uri="{BB962C8B-B14F-4D97-AF65-F5344CB8AC3E}">
        <p14:creationId xmlns:p14="http://schemas.microsoft.com/office/powerpoint/2010/main" val="3776857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The study can be roughly divided in three main phases:  a pre-assessment phase, an assessment phase and an improvement phase.</a:t>
            </a:r>
          </a:p>
          <a:p>
            <a:endParaRPr lang="en-US" dirty="0"/>
          </a:p>
          <a:p>
            <a:r>
              <a:rPr lang="en-US" dirty="0"/>
              <a:t>In the pre-assessment phase, the researcher gained a broad understanding of the organization, the software product,  and the software development process used by the company.</a:t>
            </a:r>
          </a:p>
          <a:p>
            <a:endParaRPr lang="en-US" dirty="0"/>
          </a:p>
          <a:p>
            <a:r>
              <a:rPr lang="en-US" dirty="0"/>
              <a:t>In the assessment phase, the researcher  performed a detailed investigation of the performance assurance practice. This investigation included both technical and management aspects.</a:t>
            </a:r>
          </a:p>
          <a:p>
            <a:endParaRPr lang="en-US" dirty="0"/>
          </a:p>
          <a:p>
            <a:r>
              <a:rPr lang="en-US" dirty="0"/>
              <a:t>Finally, in the improvement phase, the researcher actively participated to the improvement of the performance assurance process with the goal of understanding the challenges faced by the company.</a:t>
            </a:r>
          </a:p>
          <a:p>
            <a:endParaRPr lang="en-US" dirty="0"/>
          </a:p>
          <a:p>
            <a:r>
              <a:rPr lang="en-US" dirty="0"/>
              <a:t>The data collection across all these phases involved several meetings, workshops, unstructured interviews, observation of daily work, and review of documentation.</a:t>
            </a:r>
          </a:p>
        </p:txBody>
      </p:sp>
      <p:sp>
        <p:nvSpPr>
          <p:cNvPr id="4" name="Segnaposto numero diapositiva 3"/>
          <p:cNvSpPr>
            <a:spLocks noGrp="1"/>
          </p:cNvSpPr>
          <p:nvPr>
            <p:ph type="sldNum" sz="quarter" idx="5"/>
          </p:nvPr>
        </p:nvSpPr>
        <p:spPr/>
        <p:txBody>
          <a:bodyPr/>
          <a:lstStyle/>
          <a:p>
            <a:fld id="{A196A385-648C-A94E-ADBC-B31BFE3841BC}" type="slidenum">
              <a:rPr lang="it-IT" smtClean="0"/>
              <a:t>8</a:t>
            </a:fld>
            <a:endParaRPr lang="it-IT"/>
          </a:p>
        </p:txBody>
      </p:sp>
    </p:spTree>
    <p:extLst>
      <p:ext uri="{BB962C8B-B14F-4D97-AF65-F5344CB8AC3E}">
        <p14:creationId xmlns:p14="http://schemas.microsoft.com/office/powerpoint/2010/main" val="3844970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At the end of the assessment phase, in the first three months of the study, this was the snapshot of performance assurance process.</a:t>
            </a:r>
          </a:p>
          <a:p>
            <a:r>
              <a:rPr lang="en-US" dirty="0"/>
              <a:t>The software product was subject to 92 PR, involving more 300 performance tests.</a:t>
            </a:r>
          </a:p>
          <a:p>
            <a:endParaRPr lang="en-US" dirty="0"/>
          </a:p>
          <a:p>
            <a:r>
              <a:rPr lang="en-US" dirty="0"/>
              <a:t>PRs were mostly managed by product owners and software architects, and each PR had an associated priority which was updated before each software release.</a:t>
            </a:r>
          </a:p>
          <a:p>
            <a:endParaRPr lang="en-US" dirty="0"/>
          </a:p>
          <a:p>
            <a:r>
              <a:rPr lang="en-US" dirty="0"/>
              <a:t>Testing teams executed performance tests before each release according to these priorities.</a:t>
            </a:r>
          </a:p>
        </p:txBody>
      </p:sp>
      <p:sp>
        <p:nvSpPr>
          <p:cNvPr id="4" name="Segnaposto numero diapositiva 3"/>
          <p:cNvSpPr>
            <a:spLocks noGrp="1"/>
          </p:cNvSpPr>
          <p:nvPr>
            <p:ph type="sldNum" sz="quarter" idx="5"/>
          </p:nvPr>
        </p:nvSpPr>
        <p:spPr/>
        <p:txBody>
          <a:bodyPr/>
          <a:lstStyle/>
          <a:p>
            <a:fld id="{A196A385-648C-A94E-ADBC-B31BFE3841BC}" type="slidenum">
              <a:rPr lang="it-IT" smtClean="0"/>
              <a:t>9</a:t>
            </a:fld>
            <a:endParaRPr lang="it-IT"/>
          </a:p>
        </p:txBody>
      </p:sp>
    </p:spTree>
    <p:extLst>
      <p:ext uri="{BB962C8B-B14F-4D97-AF65-F5344CB8AC3E}">
        <p14:creationId xmlns:p14="http://schemas.microsoft.com/office/powerpoint/2010/main" val="228165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08F4AE-350F-6642-AAD0-8DA78117216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ED8325D-072D-FB4D-A43C-76F9EA2C1C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262309B-534F-4F44-94C2-D9FBB681E722}"/>
              </a:ext>
            </a:extLst>
          </p:cNvPr>
          <p:cNvSpPr>
            <a:spLocks noGrp="1"/>
          </p:cNvSpPr>
          <p:nvPr>
            <p:ph type="dt" sz="half" idx="10"/>
          </p:nvPr>
        </p:nvSpPr>
        <p:spPr/>
        <p:txBody>
          <a:bodyPr/>
          <a:lstStyle/>
          <a:p>
            <a:fld id="{72B158F5-B1D7-EF44-B794-EA962C7EE1C9}" type="datetime1">
              <a:rPr lang="it-IT" smtClean="0"/>
              <a:t>04/11/22</a:t>
            </a:fld>
            <a:endParaRPr lang="it-IT"/>
          </a:p>
        </p:txBody>
      </p:sp>
      <p:sp>
        <p:nvSpPr>
          <p:cNvPr id="5" name="Segnaposto piè di pagina 4">
            <a:extLst>
              <a:ext uri="{FF2B5EF4-FFF2-40B4-BE49-F238E27FC236}">
                <a16:creationId xmlns:a16="http://schemas.microsoft.com/office/drawing/2014/main" id="{B356EBEA-595A-C948-8EB8-23BE8A7C6294}"/>
              </a:ext>
            </a:extLst>
          </p:cNvPr>
          <p:cNvSpPr>
            <a:spLocks noGrp="1"/>
          </p:cNvSpPr>
          <p:nvPr>
            <p:ph type="ftr" sz="quarter" idx="11"/>
          </p:nvPr>
        </p:nvSpPr>
        <p:spPr/>
        <p:txBody>
          <a:bodyPr/>
          <a:lstStyle>
            <a:lvl1pPr>
              <a:defRPr sz="1000" i="1">
                <a:solidFill>
                  <a:schemeClr val="tx1">
                    <a:lumMod val="65000"/>
                    <a:lumOff val="35000"/>
                  </a:schemeClr>
                </a:solidFill>
              </a:defRPr>
            </a:lvl1pPr>
          </a:lstStyle>
          <a:p>
            <a:endParaRPr lang="it-IT" sz="500" dirty="0"/>
          </a:p>
        </p:txBody>
      </p:sp>
      <p:sp>
        <p:nvSpPr>
          <p:cNvPr id="6" name="Segnaposto numero diapositiva 5">
            <a:extLst>
              <a:ext uri="{FF2B5EF4-FFF2-40B4-BE49-F238E27FC236}">
                <a16:creationId xmlns:a16="http://schemas.microsoft.com/office/drawing/2014/main" id="{FA762AD4-9B17-514F-ACFB-ACB1A43D836D}"/>
              </a:ext>
            </a:extLst>
          </p:cNvPr>
          <p:cNvSpPr>
            <a:spLocks noGrp="1"/>
          </p:cNvSpPr>
          <p:nvPr>
            <p:ph type="sldNum" sz="quarter" idx="12"/>
          </p:nvPr>
        </p:nvSpPr>
        <p:spPr/>
        <p:txBody>
          <a:bodyPr/>
          <a:lstStyle/>
          <a:p>
            <a:fld id="{6A6C5DCB-BAB4-8245-B7BA-D047C1FC9AA8}" type="slidenum">
              <a:rPr lang="it-IT" smtClean="0"/>
              <a:t>‹N›</a:t>
            </a:fld>
            <a:endParaRPr lang="it-IT"/>
          </a:p>
        </p:txBody>
      </p:sp>
    </p:spTree>
    <p:extLst>
      <p:ext uri="{BB962C8B-B14F-4D97-AF65-F5344CB8AC3E}">
        <p14:creationId xmlns:p14="http://schemas.microsoft.com/office/powerpoint/2010/main" val="2932347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6501B3-97AB-DB44-AFBA-AAC1F0547CE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465FF9F-4CCF-D848-85B1-B4183F287F6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4A93A47-653B-554A-A377-B38BBB66C9E3}"/>
              </a:ext>
            </a:extLst>
          </p:cNvPr>
          <p:cNvSpPr>
            <a:spLocks noGrp="1"/>
          </p:cNvSpPr>
          <p:nvPr>
            <p:ph type="dt" sz="half" idx="10"/>
          </p:nvPr>
        </p:nvSpPr>
        <p:spPr/>
        <p:txBody>
          <a:bodyPr/>
          <a:lstStyle/>
          <a:p>
            <a:fld id="{16BB991B-960A-DE4C-9ECE-4C1AD3C36FD4}" type="datetime1">
              <a:rPr lang="it-IT" smtClean="0"/>
              <a:t>04/11/22</a:t>
            </a:fld>
            <a:endParaRPr lang="it-IT"/>
          </a:p>
        </p:txBody>
      </p:sp>
      <p:sp>
        <p:nvSpPr>
          <p:cNvPr id="5" name="Segnaposto piè di pagina 4">
            <a:extLst>
              <a:ext uri="{FF2B5EF4-FFF2-40B4-BE49-F238E27FC236}">
                <a16:creationId xmlns:a16="http://schemas.microsoft.com/office/drawing/2014/main" id="{946267FA-6E5E-0E48-9910-FD9D42A55A1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7120E51-D681-AE4B-AFDD-328524F75927}"/>
              </a:ext>
            </a:extLst>
          </p:cNvPr>
          <p:cNvSpPr>
            <a:spLocks noGrp="1"/>
          </p:cNvSpPr>
          <p:nvPr>
            <p:ph type="sldNum" sz="quarter" idx="12"/>
          </p:nvPr>
        </p:nvSpPr>
        <p:spPr/>
        <p:txBody>
          <a:bodyPr/>
          <a:lstStyle/>
          <a:p>
            <a:fld id="{6A6C5DCB-BAB4-8245-B7BA-D047C1FC9AA8}" type="slidenum">
              <a:rPr lang="it-IT" smtClean="0"/>
              <a:t>‹N›</a:t>
            </a:fld>
            <a:endParaRPr lang="it-IT"/>
          </a:p>
        </p:txBody>
      </p:sp>
    </p:spTree>
    <p:extLst>
      <p:ext uri="{BB962C8B-B14F-4D97-AF65-F5344CB8AC3E}">
        <p14:creationId xmlns:p14="http://schemas.microsoft.com/office/powerpoint/2010/main" val="2061323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62325B2-A24F-2E46-B632-30DCAC73480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31707AC-8809-994B-BC09-5B99CB16EBF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CBBF5E9-2FC8-1149-B5F5-EC026CE98673}"/>
              </a:ext>
            </a:extLst>
          </p:cNvPr>
          <p:cNvSpPr>
            <a:spLocks noGrp="1"/>
          </p:cNvSpPr>
          <p:nvPr>
            <p:ph type="dt" sz="half" idx="10"/>
          </p:nvPr>
        </p:nvSpPr>
        <p:spPr/>
        <p:txBody>
          <a:bodyPr/>
          <a:lstStyle/>
          <a:p>
            <a:fld id="{1443534D-FD4E-514B-9FAD-956898D37DDD}" type="datetime1">
              <a:rPr lang="it-IT" smtClean="0"/>
              <a:t>04/11/22</a:t>
            </a:fld>
            <a:endParaRPr lang="it-IT"/>
          </a:p>
        </p:txBody>
      </p:sp>
      <p:sp>
        <p:nvSpPr>
          <p:cNvPr id="5" name="Segnaposto piè di pagina 4">
            <a:extLst>
              <a:ext uri="{FF2B5EF4-FFF2-40B4-BE49-F238E27FC236}">
                <a16:creationId xmlns:a16="http://schemas.microsoft.com/office/drawing/2014/main" id="{489C51A8-4CD1-EA41-BC82-7A2AA82B805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4BCB896-3A12-E84F-9E5F-1E27143D1864}"/>
              </a:ext>
            </a:extLst>
          </p:cNvPr>
          <p:cNvSpPr>
            <a:spLocks noGrp="1"/>
          </p:cNvSpPr>
          <p:nvPr>
            <p:ph type="sldNum" sz="quarter" idx="12"/>
          </p:nvPr>
        </p:nvSpPr>
        <p:spPr/>
        <p:txBody>
          <a:bodyPr/>
          <a:lstStyle/>
          <a:p>
            <a:fld id="{6A6C5DCB-BAB4-8245-B7BA-D047C1FC9AA8}" type="slidenum">
              <a:rPr lang="it-IT" smtClean="0"/>
              <a:t>‹N›</a:t>
            </a:fld>
            <a:endParaRPr lang="it-IT"/>
          </a:p>
        </p:txBody>
      </p:sp>
    </p:spTree>
    <p:extLst>
      <p:ext uri="{BB962C8B-B14F-4D97-AF65-F5344CB8AC3E}">
        <p14:creationId xmlns:p14="http://schemas.microsoft.com/office/powerpoint/2010/main" val="242994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D12623-0581-E045-AE41-884D92759D6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C35776A-46DA-B142-AC23-7A108F2097A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25462D6-911A-D043-9860-12EEC35B5B8D}"/>
              </a:ext>
            </a:extLst>
          </p:cNvPr>
          <p:cNvSpPr>
            <a:spLocks noGrp="1"/>
          </p:cNvSpPr>
          <p:nvPr>
            <p:ph type="dt" sz="half" idx="10"/>
          </p:nvPr>
        </p:nvSpPr>
        <p:spPr/>
        <p:txBody>
          <a:bodyPr/>
          <a:lstStyle/>
          <a:p>
            <a:fld id="{18A9A534-5715-CB4D-A25F-D85F6E2170E2}" type="datetime1">
              <a:rPr lang="it-IT" smtClean="0"/>
              <a:t>04/11/22</a:t>
            </a:fld>
            <a:endParaRPr lang="it-IT" dirty="0"/>
          </a:p>
        </p:txBody>
      </p:sp>
      <p:sp>
        <p:nvSpPr>
          <p:cNvPr id="5" name="Segnaposto piè di pagina 4">
            <a:extLst>
              <a:ext uri="{FF2B5EF4-FFF2-40B4-BE49-F238E27FC236}">
                <a16:creationId xmlns:a16="http://schemas.microsoft.com/office/drawing/2014/main" id="{D4561237-4188-F74E-ACB7-3EF6D9E8CCA7}"/>
              </a:ext>
            </a:extLst>
          </p:cNvPr>
          <p:cNvSpPr>
            <a:spLocks noGrp="1"/>
          </p:cNvSpPr>
          <p:nvPr>
            <p:ph type="ftr" sz="quarter" idx="11"/>
          </p:nvPr>
        </p:nvSpPr>
        <p:spPr/>
        <p:txBody>
          <a:bodyPr/>
          <a:lstStyle>
            <a:lvl1pPr>
              <a:defRPr sz="1000" i="1">
                <a:solidFill>
                  <a:schemeClr val="tx1">
                    <a:lumMod val="65000"/>
                    <a:lumOff val="35000"/>
                  </a:schemeClr>
                </a:solidFill>
              </a:defRPr>
            </a:lvl1pPr>
          </a:lstStyle>
          <a:p>
            <a:endParaRPr lang="it-IT" sz="200" dirty="0"/>
          </a:p>
        </p:txBody>
      </p:sp>
      <p:sp>
        <p:nvSpPr>
          <p:cNvPr id="6" name="Segnaposto numero diapositiva 5">
            <a:extLst>
              <a:ext uri="{FF2B5EF4-FFF2-40B4-BE49-F238E27FC236}">
                <a16:creationId xmlns:a16="http://schemas.microsoft.com/office/drawing/2014/main" id="{ECB571AD-BF9C-FE44-A124-C4FD1EC37CAC}"/>
              </a:ext>
            </a:extLst>
          </p:cNvPr>
          <p:cNvSpPr>
            <a:spLocks noGrp="1"/>
          </p:cNvSpPr>
          <p:nvPr>
            <p:ph type="sldNum" sz="quarter" idx="12"/>
          </p:nvPr>
        </p:nvSpPr>
        <p:spPr/>
        <p:txBody>
          <a:bodyPr/>
          <a:lstStyle/>
          <a:p>
            <a:fld id="{6A6C5DCB-BAB4-8245-B7BA-D047C1FC9AA8}" type="slidenum">
              <a:rPr lang="it-IT" smtClean="0"/>
              <a:t>‹N›</a:t>
            </a:fld>
            <a:endParaRPr lang="it-IT"/>
          </a:p>
        </p:txBody>
      </p:sp>
    </p:spTree>
    <p:extLst>
      <p:ext uri="{BB962C8B-B14F-4D97-AF65-F5344CB8AC3E}">
        <p14:creationId xmlns:p14="http://schemas.microsoft.com/office/powerpoint/2010/main" val="385102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644BF5-4D11-E845-AC96-45537DC53D6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97EE4AD-8223-B345-B3F3-49E2CD76DE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AF4AD95-651A-2940-A259-184870E6C6D8}"/>
              </a:ext>
            </a:extLst>
          </p:cNvPr>
          <p:cNvSpPr>
            <a:spLocks noGrp="1"/>
          </p:cNvSpPr>
          <p:nvPr>
            <p:ph type="dt" sz="half" idx="10"/>
          </p:nvPr>
        </p:nvSpPr>
        <p:spPr/>
        <p:txBody>
          <a:bodyPr/>
          <a:lstStyle/>
          <a:p>
            <a:fld id="{BA6D613F-779C-1F42-AFBD-6389DE1360CC}" type="datetime1">
              <a:rPr lang="it-IT" smtClean="0"/>
              <a:t>04/11/22</a:t>
            </a:fld>
            <a:endParaRPr lang="it-IT"/>
          </a:p>
        </p:txBody>
      </p:sp>
      <p:sp>
        <p:nvSpPr>
          <p:cNvPr id="5" name="Segnaposto piè di pagina 4">
            <a:extLst>
              <a:ext uri="{FF2B5EF4-FFF2-40B4-BE49-F238E27FC236}">
                <a16:creationId xmlns:a16="http://schemas.microsoft.com/office/drawing/2014/main" id="{F2F87460-B527-4042-9934-9CB651C7B37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6A9EDA-3B5C-554B-866E-54A085D8E940}"/>
              </a:ext>
            </a:extLst>
          </p:cNvPr>
          <p:cNvSpPr>
            <a:spLocks noGrp="1"/>
          </p:cNvSpPr>
          <p:nvPr>
            <p:ph type="sldNum" sz="quarter" idx="12"/>
          </p:nvPr>
        </p:nvSpPr>
        <p:spPr/>
        <p:txBody>
          <a:bodyPr/>
          <a:lstStyle/>
          <a:p>
            <a:fld id="{6A6C5DCB-BAB4-8245-B7BA-D047C1FC9AA8}" type="slidenum">
              <a:rPr lang="it-IT" smtClean="0"/>
              <a:t>‹N›</a:t>
            </a:fld>
            <a:endParaRPr lang="it-IT"/>
          </a:p>
        </p:txBody>
      </p:sp>
    </p:spTree>
    <p:extLst>
      <p:ext uri="{BB962C8B-B14F-4D97-AF65-F5344CB8AC3E}">
        <p14:creationId xmlns:p14="http://schemas.microsoft.com/office/powerpoint/2010/main" val="330711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82F522-088D-4B4E-B419-7D541A5623A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A893EB1-E976-A045-BA89-DD3F2078C85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6F5B730-312D-0B4E-B891-A2D9DC43E48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77E4A63-0C00-4440-8221-E32CFD2332B1}"/>
              </a:ext>
            </a:extLst>
          </p:cNvPr>
          <p:cNvSpPr>
            <a:spLocks noGrp="1"/>
          </p:cNvSpPr>
          <p:nvPr>
            <p:ph type="dt" sz="half" idx="10"/>
          </p:nvPr>
        </p:nvSpPr>
        <p:spPr/>
        <p:txBody>
          <a:bodyPr/>
          <a:lstStyle/>
          <a:p>
            <a:fld id="{D57A998A-95B2-E049-8F01-AB0F1D946F8C}" type="datetime1">
              <a:rPr lang="it-IT" smtClean="0"/>
              <a:t>04/11/22</a:t>
            </a:fld>
            <a:endParaRPr lang="it-IT"/>
          </a:p>
        </p:txBody>
      </p:sp>
      <p:sp>
        <p:nvSpPr>
          <p:cNvPr id="6" name="Segnaposto piè di pagina 5">
            <a:extLst>
              <a:ext uri="{FF2B5EF4-FFF2-40B4-BE49-F238E27FC236}">
                <a16:creationId xmlns:a16="http://schemas.microsoft.com/office/drawing/2014/main" id="{8E2CE7FD-FB32-8B46-B695-665A98EBB57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86C3E68-B580-3746-A0AF-E65758165EDE}"/>
              </a:ext>
            </a:extLst>
          </p:cNvPr>
          <p:cNvSpPr>
            <a:spLocks noGrp="1"/>
          </p:cNvSpPr>
          <p:nvPr>
            <p:ph type="sldNum" sz="quarter" idx="12"/>
          </p:nvPr>
        </p:nvSpPr>
        <p:spPr/>
        <p:txBody>
          <a:bodyPr/>
          <a:lstStyle/>
          <a:p>
            <a:fld id="{6A6C5DCB-BAB4-8245-B7BA-D047C1FC9AA8}" type="slidenum">
              <a:rPr lang="it-IT" smtClean="0"/>
              <a:t>‹N›</a:t>
            </a:fld>
            <a:endParaRPr lang="it-IT"/>
          </a:p>
        </p:txBody>
      </p:sp>
    </p:spTree>
    <p:extLst>
      <p:ext uri="{BB962C8B-B14F-4D97-AF65-F5344CB8AC3E}">
        <p14:creationId xmlns:p14="http://schemas.microsoft.com/office/powerpoint/2010/main" val="184750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0A79B1-0DC8-D647-B8AC-EC046CB6852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88430E9-9801-EA43-B3B1-FF6BAB703F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03C553E-BA61-7C43-AF96-149D37B03FF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EA45A72-06AB-5D40-B97E-241ED882B7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624C71F-F824-4D40-B56A-F93DD47D45E0}"/>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036E932-9DA2-834E-A545-90D182E935E8}"/>
              </a:ext>
            </a:extLst>
          </p:cNvPr>
          <p:cNvSpPr>
            <a:spLocks noGrp="1"/>
          </p:cNvSpPr>
          <p:nvPr>
            <p:ph type="dt" sz="half" idx="10"/>
          </p:nvPr>
        </p:nvSpPr>
        <p:spPr/>
        <p:txBody>
          <a:bodyPr/>
          <a:lstStyle/>
          <a:p>
            <a:fld id="{49E6B89B-C4DE-D845-915C-B81235232DCA}" type="datetime1">
              <a:rPr lang="it-IT" smtClean="0"/>
              <a:t>04/11/22</a:t>
            </a:fld>
            <a:endParaRPr lang="it-IT"/>
          </a:p>
        </p:txBody>
      </p:sp>
      <p:sp>
        <p:nvSpPr>
          <p:cNvPr id="8" name="Segnaposto piè di pagina 7">
            <a:extLst>
              <a:ext uri="{FF2B5EF4-FFF2-40B4-BE49-F238E27FC236}">
                <a16:creationId xmlns:a16="http://schemas.microsoft.com/office/drawing/2014/main" id="{42936EDB-6366-5246-9AF7-2B69F5C960A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3166F6C-96DE-6642-8260-E8DA29F20C62}"/>
              </a:ext>
            </a:extLst>
          </p:cNvPr>
          <p:cNvSpPr>
            <a:spLocks noGrp="1"/>
          </p:cNvSpPr>
          <p:nvPr>
            <p:ph type="sldNum" sz="quarter" idx="12"/>
          </p:nvPr>
        </p:nvSpPr>
        <p:spPr/>
        <p:txBody>
          <a:bodyPr/>
          <a:lstStyle/>
          <a:p>
            <a:fld id="{6A6C5DCB-BAB4-8245-B7BA-D047C1FC9AA8}" type="slidenum">
              <a:rPr lang="it-IT" smtClean="0"/>
              <a:t>‹N›</a:t>
            </a:fld>
            <a:endParaRPr lang="it-IT"/>
          </a:p>
        </p:txBody>
      </p:sp>
    </p:spTree>
    <p:extLst>
      <p:ext uri="{BB962C8B-B14F-4D97-AF65-F5344CB8AC3E}">
        <p14:creationId xmlns:p14="http://schemas.microsoft.com/office/powerpoint/2010/main" val="3082217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BB7B35-E405-8542-8D49-7C4665C1522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8E63F03-2752-954F-A219-893107842288}"/>
              </a:ext>
            </a:extLst>
          </p:cNvPr>
          <p:cNvSpPr>
            <a:spLocks noGrp="1"/>
          </p:cNvSpPr>
          <p:nvPr>
            <p:ph type="dt" sz="half" idx="10"/>
          </p:nvPr>
        </p:nvSpPr>
        <p:spPr/>
        <p:txBody>
          <a:bodyPr/>
          <a:lstStyle/>
          <a:p>
            <a:fld id="{1CDA1C03-4237-C441-9E75-FA24F81B4D84}" type="datetime1">
              <a:rPr lang="it-IT" smtClean="0"/>
              <a:t>04/11/22</a:t>
            </a:fld>
            <a:endParaRPr lang="it-IT"/>
          </a:p>
        </p:txBody>
      </p:sp>
      <p:sp>
        <p:nvSpPr>
          <p:cNvPr id="4" name="Segnaposto piè di pagina 3">
            <a:extLst>
              <a:ext uri="{FF2B5EF4-FFF2-40B4-BE49-F238E27FC236}">
                <a16:creationId xmlns:a16="http://schemas.microsoft.com/office/drawing/2014/main" id="{5BE5CD3E-4DE8-A945-B221-C1DDBB23375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C0C8E8D-4931-3C4A-975F-347BDAF2E2F7}"/>
              </a:ext>
            </a:extLst>
          </p:cNvPr>
          <p:cNvSpPr>
            <a:spLocks noGrp="1"/>
          </p:cNvSpPr>
          <p:nvPr>
            <p:ph type="sldNum" sz="quarter" idx="12"/>
          </p:nvPr>
        </p:nvSpPr>
        <p:spPr/>
        <p:txBody>
          <a:bodyPr/>
          <a:lstStyle/>
          <a:p>
            <a:fld id="{6A6C5DCB-BAB4-8245-B7BA-D047C1FC9AA8}" type="slidenum">
              <a:rPr lang="it-IT" smtClean="0"/>
              <a:t>‹N›</a:t>
            </a:fld>
            <a:endParaRPr lang="it-IT"/>
          </a:p>
        </p:txBody>
      </p:sp>
    </p:spTree>
    <p:extLst>
      <p:ext uri="{BB962C8B-B14F-4D97-AF65-F5344CB8AC3E}">
        <p14:creationId xmlns:p14="http://schemas.microsoft.com/office/powerpoint/2010/main" val="424367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0FC2BC1-31A1-344D-87EE-813AA427A858}"/>
              </a:ext>
            </a:extLst>
          </p:cNvPr>
          <p:cNvSpPr>
            <a:spLocks noGrp="1"/>
          </p:cNvSpPr>
          <p:nvPr>
            <p:ph type="dt" sz="half" idx="10"/>
          </p:nvPr>
        </p:nvSpPr>
        <p:spPr/>
        <p:txBody>
          <a:bodyPr/>
          <a:lstStyle/>
          <a:p>
            <a:fld id="{6853E4F7-F38E-7F43-B952-A767453F973E}" type="datetime1">
              <a:rPr lang="it-IT" smtClean="0"/>
              <a:t>04/11/22</a:t>
            </a:fld>
            <a:endParaRPr lang="it-IT"/>
          </a:p>
        </p:txBody>
      </p:sp>
      <p:sp>
        <p:nvSpPr>
          <p:cNvPr id="3" name="Segnaposto piè di pagina 2">
            <a:extLst>
              <a:ext uri="{FF2B5EF4-FFF2-40B4-BE49-F238E27FC236}">
                <a16:creationId xmlns:a16="http://schemas.microsoft.com/office/drawing/2014/main" id="{2494FFD0-14A0-4D4B-A611-C51116A8F65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D0FA3A0-891F-B040-ABAE-16B1D041CADB}"/>
              </a:ext>
            </a:extLst>
          </p:cNvPr>
          <p:cNvSpPr>
            <a:spLocks noGrp="1"/>
          </p:cNvSpPr>
          <p:nvPr>
            <p:ph type="sldNum" sz="quarter" idx="12"/>
          </p:nvPr>
        </p:nvSpPr>
        <p:spPr/>
        <p:txBody>
          <a:bodyPr/>
          <a:lstStyle/>
          <a:p>
            <a:fld id="{6A6C5DCB-BAB4-8245-B7BA-D047C1FC9AA8}" type="slidenum">
              <a:rPr lang="it-IT" smtClean="0"/>
              <a:t>‹N›</a:t>
            </a:fld>
            <a:endParaRPr lang="it-IT"/>
          </a:p>
        </p:txBody>
      </p:sp>
    </p:spTree>
    <p:extLst>
      <p:ext uri="{BB962C8B-B14F-4D97-AF65-F5344CB8AC3E}">
        <p14:creationId xmlns:p14="http://schemas.microsoft.com/office/powerpoint/2010/main" val="110157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4C11ED-B662-6849-A450-1944CD89171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9378D9-07EE-754F-8429-E322221D5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A07AF0E-711A-4A4F-B7F5-087AE7390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F17BC8F-623C-5C4F-B7C7-DCDB05A9005C}"/>
              </a:ext>
            </a:extLst>
          </p:cNvPr>
          <p:cNvSpPr>
            <a:spLocks noGrp="1"/>
          </p:cNvSpPr>
          <p:nvPr>
            <p:ph type="dt" sz="half" idx="10"/>
          </p:nvPr>
        </p:nvSpPr>
        <p:spPr/>
        <p:txBody>
          <a:bodyPr/>
          <a:lstStyle/>
          <a:p>
            <a:fld id="{2D79A624-A41D-2745-A698-C4CB4F0F58E1}" type="datetime1">
              <a:rPr lang="it-IT" smtClean="0"/>
              <a:t>04/11/22</a:t>
            </a:fld>
            <a:endParaRPr lang="it-IT"/>
          </a:p>
        </p:txBody>
      </p:sp>
      <p:sp>
        <p:nvSpPr>
          <p:cNvPr id="6" name="Segnaposto piè di pagina 5">
            <a:extLst>
              <a:ext uri="{FF2B5EF4-FFF2-40B4-BE49-F238E27FC236}">
                <a16:creationId xmlns:a16="http://schemas.microsoft.com/office/drawing/2014/main" id="{A6EBADE2-D19F-484F-9919-5932B94D900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7AE033F-701F-9040-84D0-4929120CD8A9}"/>
              </a:ext>
            </a:extLst>
          </p:cNvPr>
          <p:cNvSpPr>
            <a:spLocks noGrp="1"/>
          </p:cNvSpPr>
          <p:nvPr>
            <p:ph type="sldNum" sz="quarter" idx="12"/>
          </p:nvPr>
        </p:nvSpPr>
        <p:spPr/>
        <p:txBody>
          <a:bodyPr/>
          <a:lstStyle/>
          <a:p>
            <a:fld id="{6A6C5DCB-BAB4-8245-B7BA-D047C1FC9AA8}" type="slidenum">
              <a:rPr lang="it-IT" smtClean="0"/>
              <a:t>‹N›</a:t>
            </a:fld>
            <a:endParaRPr lang="it-IT"/>
          </a:p>
        </p:txBody>
      </p:sp>
    </p:spTree>
    <p:extLst>
      <p:ext uri="{BB962C8B-B14F-4D97-AF65-F5344CB8AC3E}">
        <p14:creationId xmlns:p14="http://schemas.microsoft.com/office/powerpoint/2010/main" val="41183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606085-9EE4-2146-80A9-1E1509897A4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FE747D7-0EEA-AF43-AE3A-552BEED55A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5EC22A2-4DDD-614D-8252-9C6DC3850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2A2782F-A409-8945-B709-296A030EEFA8}"/>
              </a:ext>
            </a:extLst>
          </p:cNvPr>
          <p:cNvSpPr>
            <a:spLocks noGrp="1"/>
          </p:cNvSpPr>
          <p:nvPr>
            <p:ph type="dt" sz="half" idx="10"/>
          </p:nvPr>
        </p:nvSpPr>
        <p:spPr/>
        <p:txBody>
          <a:bodyPr/>
          <a:lstStyle/>
          <a:p>
            <a:fld id="{16E3FC93-B035-3B44-AA28-C9B4D8B8FA58}" type="datetime1">
              <a:rPr lang="it-IT" smtClean="0"/>
              <a:t>04/11/22</a:t>
            </a:fld>
            <a:endParaRPr lang="it-IT"/>
          </a:p>
        </p:txBody>
      </p:sp>
      <p:sp>
        <p:nvSpPr>
          <p:cNvPr id="6" name="Segnaposto piè di pagina 5">
            <a:extLst>
              <a:ext uri="{FF2B5EF4-FFF2-40B4-BE49-F238E27FC236}">
                <a16:creationId xmlns:a16="http://schemas.microsoft.com/office/drawing/2014/main" id="{3DC18F89-4CC1-C846-B287-91FEEC241F7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CCF278C-9596-D346-85BE-D6D55215BA57}"/>
              </a:ext>
            </a:extLst>
          </p:cNvPr>
          <p:cNvSpPr>
            <a:spLocks noGrp="1"/>
          </p:cNvSpPr>
          <p:nvPr>
            <p:ph type="sldNum" sz="quarter" idx="12"/>
          </p:nvPr>
        </p:nvSpPr>
        <p:spPr/>
        <p:txBody>
          <a:bodyPr/>
          <a:lstStyle/>
          <a:p>
            <a:fld id="{6A6C5DCB-BAB4-8245-B7BA-D047C1FC9AA8}" type="slidenum">
              <a:rPr lang="it-IT" smtClean="0"/>
              <a:t>‹N›</a:t>
            </a:fld>
            <a:endParaRPr lang="it-IT"/>
          </a:p>
        </p:txBody>
      </p:sp>
    </p:spTree>
    <p:extLst>
      <p:ext uri="{BB962C8B-B14F-4D97-AF65-F5344CB8AC3E}">
        <p14:creationId xmlns:p14="http://schemas.microsoft.com/office/powerpoint/2010/main" val="3380711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EA6EE40-2EBF-D44E-85FE-6C2BB9B8E1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40741CF-E630-F540-AB00-236123D410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AC1D375-1F18-6140-95A7-BCFD3D1E3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72364-8786-3D46-AFBC-71D6AE0BE3B9}" type="datetime1">
              <a:rPr lang="it-IT" smtClean="0"/>
              <a:t>04/11/22</a:t>
            </a:fld>
            <a:endParaRPr lang="it-IT"/>
          </a:p>
        </p:txBody>
      </p:sp>
      <p:sp>
        <p:nvSpPr>
          <p:cNvPr id="5" name="Segnaposto piè di pagina 4">
            <a:extLst>
              <a:ext uri="{FF2B5EF4-FFF2-40B4-BE49-F238E27FC236}">
                <a16:creationId xmlns:a16="http://schemas.microsoft.com/office/drawing/2014/main" id="{FB8631FE-5230-424A-A1D7-7BD96A1C72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a:extLst>
              <a:ext uri="{FF2B5EF4-FFF2-40B4-BE49-F238E27FC236}">
                <a16:creationId xmlns:a16="http://schemas.microsoft.com/office/drawing/2014/main" id="{33DA583F-E43B-5948-8DD0-FEF0310A6C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C5DCB-BAB4-8245-B7BA-D047C1FC9AA8}" type="slidenum">
              <a:rPr lang="it-IT" smtClean="0"/>
              <a:t>‹N›</a:t>
            </a:fld>
            <a:endParaRPr lang="it-IT"/>
          </a:p>
        </p:txBody>
      </p:sp>
    </p:spTree>
    <p:extLst>
      <p:ext uri="{BB962C8B-B14F-4D97-AF65-F5344CB8AC3E}">
        <p14:creationId xmlns:p14="http://schemas.microsoft.com/office/powerpoint/2010/main" val="1799390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7515E1-DD57-F447-B219-98B05008F02F}"/>
              </a:ext>
            </a:extLst>
          </p:cNvPr>
          <p:cNvSpPr>
            <a:spLocks noGrp="1"/>
          </p:cNvSpPr>
          <p:nvPr>
            <p:ph type="ctrTitle"/>
          </p:nvPr>
        </p:nvSpPr>
        <p:spPr>
          <a:xfrm>
            <a:off x="1372166" y="1332046"/>
            <a:ext cx="9144000" cy="2808634"/>
          </a:xfrm>
        </p:spPr>
        <p:txBody>
          <a:bodyPr>
            <a:normAutofit fontScale="90000"/>
          </a:bodyPr>
          <a:lstStyle/>
          <a:p>
            <a:r>
              <a:rPr lang="en-US" sz="5400" dirty="0"/>
              <a:t>Exploring Performance Assurance Practices and Challenges in</a:t>
            </a:r>
            <a:br>
              <a:rPr lang="en-US" sz="5400" dirty="0"/>
            </a:br>
            <a:r>
              <a:rPr lang="en-US" sz="5400" dirty="0"/>
              <a:t>Agile Software Development: </a:t>
            </a:r>
            <a:br>
              <a:rPr lang="en-US" sz="5400" dirty="0"/>
            </a:br>
            <a:r>
              <a:rPr lang="en-US" sz="5400" dirty="0"/>
              <a:t>An Ethnographic Study</a:t>
            </a:r>
            <a:endParaRPr lang="en-US" sz="6600" dirty="0"/>
          </a:p>
        </p:txBody>
      </p:sp>
      <p:sp>
        <p:nvSpPr>
          <p:cNvPr id="3" name="Sottotitolo 2">
            <a:extLst>
              <a:ext uri="{FF2B5EF4-FFF2-40B4-BE49-F238E27FC236}">
                <a16:creationId xmlns:a16="http://schemas.microsoft.com/office/drawing/2014/main" id="{7C5606CD-2684-1F4B-949B-FF25DA72D1CF}"/>
              </a:ext>
            </a:extLst>
          </p:cNvPr>
          <p:cNvSpPr>
            <a:spLocks noGrp="1"/>
          </p:cNvSpPr>
          <p:nvPr>
            <p:ph type="subTitle" idx="1"/>
          </p:nvPr>
        </p:nvSpPr>
        <p:spPr>
          <a:xfrm>
            <a:off x="4666990" y="4280187"/>
            <a:ext cx="2857995" cy="518846"/>
          </a:xfrm>
        </p:spPr>
        <p:txBody>
          <a:bodyPr>
            <a:normAutofit/>
          </a:bodyPr>
          <a:lstStyle/>
          <a:p>
            <a:r>
              <a:rPr lang="en-US" sz="2000" b="1" dirty="0"/>
              <a:t>Luca </a:t>
            </a:r>
            <a:r>
              <a:rPr lang="en-US" sz="2000" b="1" dirty="0" err="1"/>
              <a:t>Traini</a:t>
            </a:r>
            <a:endParaRPr lang="en-US" sz="2000" baseline="30000" dirty="0"/>
          </a:p>
        </p:txBody>
      </p:sp>
      <p:pic>
        <p:nvPicPr>
          <p:cNvPr id="4" name="Immagine 9">
            <a:extLst>
              <a:ext uri="{FF2B5EF4-FFF2-40B4-BE49-F238E27FC236}">
                <a16:creationId xmlns:a16="http://schemas.microsoft.com/office/drawing/2014/main" id="{9611676F-EE91-F54B-86C1-4FE09D37D500}"/>
              </a:ext>
            </a:extLst>
          </p:cNvPr>
          <p:cNvPicPr>
            <a:picLocks noChangeAspect="1"/>
          </p:cNvPicPr>
          <p:nvPr/>
        </p:nvPicPr>
        <p:blipFill>
          <a:blip r:embed="rId3"/>
          <a:stretch>
            <a:fillRect/>
          </a:stretch>
        </p:blipFill>
        <p:spPr>
          <a:xfrm>
            <a:off x="4747620" y="4777225"/>
            <a:ext cx="1348365" cy="927005"/>
          </a:xfrm>
          <a:prstGeom prst="rect">
            <a:avLst/>
          </a:prstGeom>
          <a:noFill/>
          <a:ln cap="flat">
            <a:noFill/>
          </a:ln>
        </p:spPr>
      </p:pic>
      <p:sp>
        <p:nvSpPr>
          <p:cNvPr id="36" name="CasellaDiTesto 35">
            <a:extLst>
              <a:ext uri="{FF2B5EF4-FFF2-40B4-BE49-F238E27FC236}">
                <a16:creationId xmlns:a16="http://schemas.microsoft.com/office/drawing/2014/main" id="{3029AC66-E82F-9FD8-47C0-F9E8AEE66109}"/>
              </a:ext>
            </a:extLst>
          </p:cNvPr>
          <p:cNvSpPr txBox="1"/>
          <p:nvPr/>
        </p:nvSpPr>
        <p:spPr>
          <a:xfrm>
            <a:off x="1983806" y="398163"/>
            <a:ext cx="8224367" cy="923330"/>
          </a:xfrm>
          <a:prstGeom prst="rect">
            <a:avLst/>
          </a:prstGeom>
          <a:noFill/>
        </p:spPr>
        <p:txBody>
          <a:bodyPr wrap="none" rtlCol="0">
            <a:spAutoFit/>
          </a:bodyPr>
          <a:lstStyle/>
          <a:p>
            <a:pPr algn="ctr"/>
            <a:r>
              <a:rPr lang="it-IT" b="1" u="none" strike="noStrike" dirty="0">
                <a:solidFill>
                  <a:srgbClr val="333333"/>
                </a:solidFill>
                <a:effectLst/>
                <a:latin typeface="Helvetica Neue" panose="02000503000000020004" pitchFamily="2" charset="0"/>
              </a:rPr>
              <a:t>ACM Joint </a:t>
            </a:r>
            <a:r>
              <a:rPr lang="it-IT" b="1" u="none" strike="noStrike" dirty="0" err="1">
                <a:solidFill>
                  <a:srgbClr val="333333"/>
                </a:solidFill>
                <a:effectLst/>
                <a:latin typeface="Helvetica Neue" panose="02000503000000020004" pitchFamily="2" charset="0"/>
              </a:rPr>
              <a:t>European</a:t>
            </a:r>
            <a:r>
              <a:rPr lang="it-IT" b="1" u="none" strike="noStrike" dirty="0">
                <a:solidFill>
                  <a:srgbClr val="333333"/>
                </a:solidFill>
                <a:effectLst/>
                <a:latin typeface="Helvetica Neue" panose="02000503000000020004" pitchFamily="2" charset="0"/>
              </a:rPr>
              <a:t> Software Engineering Conference and </a:t>
            </a:r>
          </a:p>
          <a:p>
            <a:pPr algn="ctr"/>
            <a:r>
              <a:rPr lang="it-IT" b="1" u="none" strike="noStrike" dirty="0">
                <a:solidFill>
                  <a:srgbClr val="333333"/>
                </a:solidFill>
                <a:effectLst/>
                <a:latin typeface="Helvetica Neue" panose="02000503000000020004" pitchFamily="2" charset="0"/>
              </a:rPr>
              <a:t>Symposium on the </a:t>
            </a:r>
            <a:r>
              <a:rPr lang="it-IT" b="1" u="none" strike="noStrike" dirty="0" err="1">
                <a:solidFill>
                  <a:srgbClr val="333333"/>
                </a:solidFill>
                <a:effectLst/>
                <a:latin typeface="Helvetica Neue" panose="02000503000000020004" pitchFamily="2" charset="0"/>
              </a:rPr>
              <a:t>Foundations</a:t>
            </a:r>
            <a:r>
              <a:rPr lang="it-IT" b="1" u="none" strike="noStrike" dirty="0">
                <a:solidFill>
                  <a:srgbClr val="333333"/>
                </a:solidFill>
                <a:effectLst/>
                <a:latin typeface="Helvetica Neue" panose="02000503000000020004" pitchFamily="2" charset="0"/>
              </a:rPr>
              <a:t> of Software Engineering (ESEC/FSE 2022)</a:t>
            </a:r>
          </a:p>
          <a:p>
            <a:pPr algn="ctr"/>
            <a:r>
              <a:rPr lang="en-US" sz="1800" b="1" dirty="0"/>
              <a:t>Journal First track</a:t>
            </a:r>
          </a:p>
        </p:txBody>
      </p:sp>
      <p:sp>
        <p:nvSpPr>
          <p:cNvPr id="42" name="CasellaDiTesto 41">
            <a:extLst>
              <a:ext uri="{FF2B5EF4-FFF2-40B4-BE49-F238E27FC236}">
                <a16:creationId xmlns:a16="http://schemas.microsoft.com/office/drawing/2014/main" id="{F644A239-938C-2510-0FDB-AF473C1FD012}"/>
              </a:ext>
            </a:extLst>
          </p:cNvPr>
          <p:cNvSpPr txBox="1"/>
          <p:nvPr/>
        </p:nvSpPr>
        <p:spPr>
          <a:xfrm>
            <a:off x="4538543" y="4573641"/>
            <a:ext cx="3114887" cy="369332"/>
          </a:xfrm>
          <a:prstGeom prst="rect">
            <a:avLst/>
          </a:prstGeom>
          <a:noFill/>
        </p:spPr>
        <p:txBody>
          <a:bodyPr wrap="square" numCol="1">
            <a:spAutoFit/>
          </a:bodyPr>
          <a:lstStyle/>
          <a:p>
            <a:pPr algn="ctr"/>
            <a:r>
              <a:rPr lang="en-US" sz="1800" dirty="0"/>
              <a:t>University of L’Aquila, Italy</a:t>
            </a:r>
          </a:p>
        </p:txBody>
      </p:sp>
      <p:sp>
        <p:nvSpPr>
          <p:cNvPr id="43" name="CasellaDiTesto 42">
            <a:extLst>
              <a:ext uri="{FF2B5EF4-FFF2-40B4-BE49-F238E27FC236}">
                <a16:creationId xmlns:a16="http://schemas.microsoft.com/office/drawing/2014/main" id="{D9F09949-2148-E03A-B0C6-7B59D95750D7}"/>
              </a:ext>
            </a:extLst>
          </p:cNvPr>
          <p:cNvSpPr txBox="1"/>
          <p:nvPr/>
        </p:nvSpPr>
        <p:spPr>
          <a:xfrm>
            <a:off x="3538234" y="5721362"/>
            <a:ext cx="5115503" cy="369332"/>
          </a:xfrm>
          <a:prstGeom prst="rect">
            <a:avLst/>
          </a:prstGeom>
          <a:noFill/>
        </p:spPr>
        <p:txBody>
          <a:bodyPr wrap="none" rtlCol="0">
            <a:spAutoFit/>
          </a:bodyPr>
          <a:lstStyle/>
          <a:p>
            <a:pPr algn="ctr"/>
            <a:r>
              <a:rPr lang="en-US" b="1" dirty="0"/>
              <a:t>p</a:t>
            </a:r>
            <a:r>
              <a:rPr lang="en-US" sz="1800" b="1" dirty="0"/>
              <a:t>ublished in Empirical Software Engineering (EMSE)</a:t>
            </a:r>
          </a:p>
        </p:txBody>
      </p:sp>
      <p:pic>
        <p:nvPicPr>
          <p:cNvPr id="6" name="Immagine 5">
            <a:extLst>
              <a:ext uri="{FF2B5EF4-FFF2-40B4-BE49-F238E27FC236}">
                <a16:creationId xmlns:a16="http://schemas.microsoft.com/office/drawing/2014/main" id="{878D968C-43F0-022B-0A2B-675F89D935F1}"/>
              </a:ext>
            </a:extLst>
          </p:cNvPr>
          <p:cNvPicPr>
            <a:picLocks noChangeAspect="1"/>
          </p:cNvPicPr>
          <p:nvPr/>
        </p:nvPicPr>
        <p:blipFill>
          <a:blip r:embed="rId4"/>
          <a:stretch>
            <a:fillRect/>
          </a:stretch>
        </p:blipFill>
        <p:spPr>
          <a:xfrm>
            <a:off x="5997342" y="4906815"/>
            <a:ext cx="1656088" cy="671829"/>
          </a:xfrm>
          <a:prstGeom prst="rect">
            <a:avLst/>
          </a:prstGeom>
        </p:spPr>
      </p:pic>
    </p:spTree>
    <p:extLst>
      <p:ext uri="{BB962C8B-B14F-4D97-AF65-F5344CB8AC3E}">
        <p14:creationId xmlns:p14="http://schemas.microsoft.com/office/powerpoint/2010/main" val="3333523453"/>
      </p:ext>
    </p:extLst>
  </p:cSld>
  <p:clrMapOvr>
    <a:masterClrMapping/>
  </p:clrMapOvr>
  <mc:AlternateContent xmlns:mc="http://schemas.openxmlformats.org/markup-compatibility/2006" xmlns:p14="http://schemas.microsoft.com/office/powerpoint/2010/main">
    <mc:Choice Requires="p14">
      <p:transition spd="slow" p14:dur="2000" advTm="17856"/>
    </mc:Choice>
    <mc:Fallback xmlns="">
      <p:transition spd="slow" advTm="178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E3CAFA64-FBF7-EF9C-FE42-FD5BF21A80A9}"/>
              </a:ext>
            </a:extLst>
          </p:cNvPr>
          <p:cNvPicPr>
            <a:picLocks noChangeAspect="1"/>
          </p:cNvPicPr>
          <p:nvPr/>
        </p:nvPicPr>
        <p:blipFill>
          <a:blip r:embed="rId3"/>
          <a:stretch>
            <a:fillRect/>
          </a:stretch>
        </p:blipFill>
        <p:spPr>
          <a:xfrm>
            <a:off x="8378555" y="4184474"/>
            <a:ext cx="2160000" cy="2160000"/>
          </a:xfrm>
          <a:prstGeom prst="rect">
            <a:avLst/>
          </a:prstGeom>
        </p:spPr>
      </p:pic>
      <p:sp>
        <p:nvSpPr>
          <p:cNvPr id="2" name="Titolo 1">
            <a:extLst>
              <a:ext uri="{FF2B5EF4-FFF2-40B4-BE49-F238E27FC236}">
                <a16:creationId xmlns:a16="http://schemas.microsoft.com/office/drawing/2014/main" id="{ED40F339-02B1-134F-8301-AA3DA44EE427}"/>
              </a:ext>
            </a:extLst>
          </p:cNvPr>
          <p:cNvSpPr>
            <a:spLocks noGrp="1"/>
          </p:cNvSpPr>
          <p:nvPr>
            <p:ph type="title"/>
          </p:nvPr>
        </p:nvSpPr>
        <p:spPr>
          <a:xfrm>
            <a:off x="838200" y="365125"/>
            <a:ext cx="7797800" cy="1325563"/>
          </a:xfrm>
        </p:spPr>
        <p:txBody>
          <a:bodyPr/>
          <a:lstStyle/>
          <a:p>
            <a:r>
              <a:rPr lang="en-US" dirty="0"/>
              <a:t>Problems</a:t>
            </a:r>
          </a:p>
        </p:txBody>
      </p:sp>
      <p:sp>
        <p:nvSpPr>
          <p:cNvPr id="3" name="Segnaposto contenuto 2">
            <a:extLst>
              <a:ext uri="{FF2B5EF4-FFF2-40B4-BE49-F238E27FC236}">
                <a16:creationId xmlns:a16="http://schemas.microsoft.com/office/drawing/2014/main" id="{245AEE57-593A-6144-99F4-3B66706CCCB2}"/>
              </a:ext>
            </a:extLst>
          </p:cNvPr>
          <p:cNvSpPr>
            <a:spLocks noGrp="1"/>
          </p:cNvSpPr>
          <p:nvPr>
            <p:ph idx="1"/>
          </p:nvPr>
        </p:nvSpPr>
        <p:spPr>
          <a:xfrm>
            <a:off x="838200" y="2141537"/>
            <a:ext cx="6948748" cy="4351338"/>
          </a:xfrm>
        </p:spPr>
        <p:txBody>
          <a:bodyPr>
            <a:normAutofit/>
          </a:bodyPr>
          <a:lstStyle/>
          <a:p>
            <a:r>
              <a:rPr lang="en-US" sz="2400" dirty="0">
                <a:latin typeface="+mj-lt"/>
              </a:rPr>
              <a:t>Less than 32 PRs addressed per release</a:t>
            </a:r>
            <a:br>
              <a:rPr lang="en-US" sz="2400" dirty="0">
                <a:latin typeface="+mj-lt"/>
              </a:rPr>
            </a:br>
            <a:r>
              <a:rPr lang="en-US" sz="2400" dirty="0">
                <a:latin typeface="+mj-lt"/>
              </a:rPr>
              <a:t>(13 in the last release, </a:t>
            </a:r>
            <a:r>
              <a:rPr lang="en-US" sz="2400" i="1" dirty="0">
                <a:latin typeface="+mj-lt"/>
              </a:rPr>
              <a:t>i.e., </a:t>
            </a:r>
            <a:r>
              <a:rPr lang="en-US" sz="2400" dirty="0">
                <a:latin typeface="+mj-lt"/>
              </a:rPr>
              <a:t>14%)</a:t>
            </a:r>
            <a:br>
              <a:rPr lang="en-US" sz="2400" dirty="0">
                <a:latin typeface="+mj-lt"/>
              </a:rPr>
            </a:br>
            <a:endParaRPr lang="en-US" sz="2400" dirty="0">
              <a:latin typeface="+mj-lt"/>
            </a:endParaRPr>
          </a:p>
          <a:p>
            <a:r>
              <a:rPr lang="en-US" sz="2400" dirty="0">
                <a:latin typeface="+mj-lt"/>
              </a:rPr>
              <a:t>35 PRs never tested in the last 6 releases</a:t>
            </a:r>
            <a:br>
              <a:rPr lang="en-US" sz="2400" dirty="0">
                <a:latin typeface="+mj-lt"/>
              </a:rPr>
            </a:br>
            <a:endParaRPr lang="en-US" sz="2400" dirty="0">
              <a:latin typeface="+mj-lt"/>
            </a:endParaRPr>
          </a:p>
          <a:p>
            <a:r>
              <a:rPr lang="en-US" sz="2400" dirty="0">
                <a:latin typeface="+mj-lt"/>
              </a:rPr>
              <a:t>Lack of alignment between priorities and tests</a:t>
            </a:r>
          </a:p>
          <a:p>
            <a:endParaRPr lang="en-US" sz="2400" dirty="0">
              <a:latin typeface="+mj-lt"/>
            </a:endParaRPr>
          </a:p>
          <a:p>
            <a:r>
              <a:rPr lang="en-US" sz="2400" dirty="0">
                <a:latin typeface="+mj-lt"/>
              </a:rPr>
              <a:t>Lack of early feedback</a:t>
            </a:r>
          </a:p>
        </p:txBody>
      </p:sp>
      <p:sp>
        <p:nvSpPr>
          <p:cNvPr id="4" name="Segnaposto numero diapositiva 3">
            <a:extLst>
              <a:ext uri="{FF2B5EF4-FFF2-40B4-BE49-F238E27FC236}">
                <a16:creationId xmlns:a16="http://schemas.microsoft.com/office/drawing/2014/main" id="{66B1A2F6-7D46-9D4C-907A-5AB28EA8459F}"/>
              </a:ext>
            </a:extLst>
          </p:cNvPr>
          <p:cNvSpPr>
            <a:spLocks noGrp="1"/>
          </p:cNvSpPr>
          <p:nvPr>
            <p:ph type="sldNum" sz="quarter" idx="12"/>
          </p:nvPr>
        </p:nvSpPr>
        <p:spPr/>
        <p:txBody>
          <a:bodyPr/>
          <a:lstStyle/>
          <a:p>
            <a:fld id="{6A6C5DCB-BAB4-8245-B7BA-D047C1FC9AA8}" type="slidenum">
              <a:rPr lang="it-IT" smtClean="0"/>
              <a:t>10</a:t>
            </a:fld>
            <a:endParaRPr lang="it-IT"/>
          </a:p>
        </p:txBody>
      </p:sp>
      <p:pic>
        <p:nvPicPr>
          <p:cNvPr id="11" name="Immagine 10">
            <a:extLst>
              <a:ext uri="{FF2B5EF4-FFF2-40B4-BE49-F238E27FC236}">
                <a16:creationId xmlns:a16="http://schemas.microsoft.com/office/drawing/2014/main" id="{2A7AF06E-10EB-56F7-F187-976A1D2DC5E9}"/>
              </a:ext>
            </a:extLst>
          </p:cNvPr>
          <p:cNvPicPr>
            <a:picLocks noChangeAspect="1"/>
          </p:cNvPicPr>
          <p:nvPr/>
        </p:nvPicPr>
        <p:blipFill>
          <a:blip r:embed="rId4"/>
          <a:stretch>
            <a:fillRect/>
          </a:stretch>
        </p:blipFill>
        <p:spPr>
          <a:xfrm>
            <a:off x="8378555" y="625642"/>
            <a:ext cx="2160000" cy="1800000"/>
          </a:xfrm>
          <a:prstGeom prst="rect">
            <a:avLst/>
          </a:prstGeom>
        </p:spPr>
      </p:pic>
      <p:pic>
        <p:nvPicPr>
          <p:cNvPr id="13" name="Immagine 12">
            <a:extLst>
              <a:ext uri="{FF2B5EF4-FFF2-40B4-BE49-F238E27FC236}">
                <a16:creationId xmlns:a16="http://schemas.microsoft.com/office/drawing/2014/main" id="{09B42CF5-396F-6569-FF34-A3E91D367FF3}"/>
              </a:ext>
            </a:extLst>
          </p:cNvPr>
          <p:cNvPicPr>
            <a:picLocks noChangeAspect="1"/>
          </p:cNvPicPr>
          <p:nvPr/>
        </p:nvPicPr>
        <p:blipFill>
          <a:blip r:embed="rId5"/>
          <a:stretch>
            <a:fillRect/>
          </a:stretch>
        </p:blipFill>
        <p:spPr>
          <a:xfrm>
            <a:off x="8378555" y="2419634"/>
            <a:ext cx="2160000" cy="1728000"/>
          </a:xfrm>
          <a:prstGeom prst="rect">
            <a:avLst/>
          </a:prstGeom>
        </p:spPr>
      </p:pic>
    </p:spTree>
    <p:extLst>
      <p:ext uri="{BB962C8B-B14F-4D97-AF65-F5344CB8AC3E}">
        <p14:creationId xmlns:p14="http://schemas.microsoft.com/office/powerpoint/2010/main" val="188193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0CFC1C-000F-9669-45D7-A9066451CF03}"/>
              </a:ext>
            </a:extLst>
          </p:cNvPr>
          <p:cNvSpPr>
            <a:spLocks noGrp="1"/>
          </p:cNvSpPr>
          <p:nvPr>
            <p:ph type="title"/>
          </p:nvPr>
        </p:nvSpPr>
        <p:spPr/>
        <p:txBody>
          <a:bodyPr>
            <a:normAutofit/>
          </a:bodyPr>
          <a:lstStyle/>
          <a:p>
            <a:r>
              <a:rPr lang="en-US" dirty="0"/>
              <a:t>An Initiative to Improve</a:t>
            </a:r>
            <a:br>
              <a:rPr lang="en-US" dirty="0"/>
            </a:br>
            <a:r>
              <a:rPr lang="en-US" dirty="0"/>
              <a:t>Performance Assessment</a:t>
            </a:r>
          </a:p>
        </p:txBody>
      </p:sp>
      <p:sp>
        <p:nvSpPr>
          <p:cNvPr id="3" name="Segnaposto contenuto 2">
            <a:extLst>
              <a:ext uri="{FF2B5EF4-FFF2-40B4-BE49-F238E27FC236}">
                <a16:creationId xmlns:a16="http://schemas.microsoft.com/office/drawing/2014/main" id="{9173C03F-6BF5-667E-6ED4-C0FF104048AD}"/>
              </a:ext>
            </a:extLst>
          </p:cNvPr>
          <p:cNvSpPr>
            <a:spLocks noGrp="1"/>
          </p:cNvSpPr>
          <p:nvPr>
            <p:ph idx="1"/>
          </p:nvPr>
        </p:nvSpPr>
        <p:spPr>
          <a:xfrm>
            <a:off x="838200" y="1825625"/>
            <a:ext cx="6521245" cy="4351338"/>
          </a:xfrm>
        </p:spPr>
        <p:txBody>
          <a:bodyPr>
            <a:normAutofit fontScale="92500" lnSpcReduction="10000"/>
          </a:bodyPr>
          <a:lstStyle/>
          <a:p>
            <a:r>
              <a:rPr lang="en-US" dirty="0"/>
              <a:t>Several proposals discussed within workshops and meetings</a:t>
            </a:r>
            <a:endParaRPr lang="en-US" i="1" dirty="0"/>
          </a:p>
          <a:p>
            <a:pPr lvl="1"/>
            <a:r>
              <a:rPr lang="en-US" dirty="0"/>
              <a:t>assign performance assessment activities</a:t>
            </a:r>
            <a:br>
              <a:rPr lang="en-US" dirty="0"/>
            </a:br>
            <a:r>
              <a:rPr lang="en-US" dirty="0"/>
              <a:t>to developers</a:t>
            </a:r>
          </a:p>
          <a:p>
            <a:pPr lvl="1"/>
            <a:r>
              <a:rPr lang="en-US" dirty="0"/>
              <a:t>reserve part of the sprint to</a:t>
            </a:r>
            <a:br>
              <a:rPr lang="en-US" dirty="0"/>
            </a:br>
            <a:r>
              <a:rPr lang="en-US" dirty="0"/>
              <a:t>non-functional assurance</a:t>
            </a:r>
          </a:p>
          <a:p>
            <a:pPr lvl="1"/>
            <a:r>
              <a:rPr lang="en-US" i="1" dirty="0"/>
              <a:t>etc.</a:t>
            </a:r>
          </a:p>
          <a:p>
            <a:endParaRPr lang="en-US" dirty="0"/>
          </a:p>
          <a:p>
            <a:r>
              <a:rPr lang="en-US" dirty="0"/>
              <a:t>Two main activities were prioritized:</a:t>
            </a:r>
          </a:p>
          <a:p>
            <a:pPr lvl="1"/>
            <a:r>
              <a:rPr lang="en-US" dirty="0"/>
              <a:t>identification of a subset of automated performance tests (12 PRs)</a:t>
            </a:r>
          </a:p>
          <a:p>
            <a:pPr lvl="1"/>
            <a:r>
              <a:rPr lang="en-US" dirty="0"/>
              <a:t>revision of the PR list (5 PRs deprecated)</a:t>
            </a:r>
          </a:p>
        </p:txBody>
      </p:sp>
      <p:sp>
        <p:nvSpPr>
          <p:cNvPr id="4" name="Segnaposto numero diapositiva 3">
            <a:extLst>
              <a:ext uri="{FF2B5EF4-FFF2-40B4-BE49-F238E27FC236}">
                <a16:creationId xmlns:a16="http://schemas.microsoft.com/office/drawing/2014/main" id="{D0927AD1-B325-D0D0-7C81-CFBCC77BC011}"/>
              </a:ext>
            </a:extLst>
          </p:cNvPr>
          <p:cNvSpPr>
            <a:spLocks noGrp="1"/>
          </p:cNvSpPr>
          <p:nvPr>
            <p:ph type="sldNum" sz="quarter" idx="12"/>
          </p:nvPr>
        </p:nvSpPr>
        <p:spPr/>
        <p:txBody>
          <a:bodyPr/>
          <a:lstStyle/>
          <a:p>
            <a:fld id="{6A6C5DCB-BAB4-8245-B7BA-D047C1FC9AA8}" type="slidenum">
              <a:rPr lang="it-IT" smtClean="0"/>
              <a:t>11</a:t>
            </a:fld>
            <a:endParaRPr lang="it-IT"/>
          </a:p>
        </p:txBody>
      </p:sp>
      <p:pic>
        <p:nvPicPr>
          <p:cNvPr id="3074" name="Picture 2" descr="What You Need to License an Idea">
            <a:extLst>
              <a:ext uri="{FF2B5EF4-FFF2-40B4-BE49-F238E27FC236}">
                <a16:creationId xmlns:a16="http://schemas.microsoft.com/office/drawing/2014/main" id="{A3A6BF4B-2C70-3571-FA87-2095A7CE95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803" r="-12803"/>
          <a:stretch/>
        </p:blipFill>
        <p:spPr bwMode="auto">
          <a:xfrm>
            <a:off x="6946489" y="2005550"/>
            <a:ext cx="5061156" cy="28469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8111AAF3-38CD-DE1F-0A24-559ACE83B215}"/>
              </a:ext>
            </a:extLst>
          </p:cNvPr>
          <p:cNvSpPr txBox="1"/>
          <p:nvPr/>
        </p:nvSpPr>
        <p:spPr>
          <a:xfrm>
            <a:off x="6946489" y="4898251"/>
            <a:ext cx="3900128" cy="215444"/>
          </a:xfrm>
          <a:prstGeom prst="rect">
            <a:avLst/>
          </a:prstGeom>
          <a:noFill/>
        </p:spPr>
        <p:txBody>
          <a:bodyPr wrap="square" rtlCol="0">
            <a:spAutoFit/>
          </a:bodyPr>
          <a:lstStyle/>
          <a:p>
            <a:r>
              <a:rPr lang="it-IT" sz="800" dirty="0" err="1">
                <a:solidFill>
                  <a:schemeClr val="bg1">
                    <a:lumMod val="75000"/>
                  </a:schemeClr>
                </a:solidFill>
              </a:rPr>
              <a:t>img</a:t>
            </a:r>
            <a:r>
              <a:rPr lang="it-IT" sz="800" dirty="0">
                <a:solidFill>
                  <a:schemeClr val="bg1">
                    <a:lumMod val="75000"/>
                  </a:schemeClr>
                </a:solidFill>
              </a:rPr>
              <a:t> source: </a:t>
            </a:r>
            <a:r>
              <a:rPr lang="it-IT" sz="800" i="1" dirty="0">
                <a:solidFill>
                  <a:schemeClr val="bg1">
                    <a:lumMod val="75000"/>
                  </a:schemeClr>
                </a:solidFill>
              </a:rPr>
              <a:t> https://</a:t>
            </a:r>
            <a:r>
              <a:rPr lang="it-IT" sz="800" i="1" dirty="0" err="1">
                <a:solidFill>
                  <a:schemeClr val="bg1">
                    <a:lumMod val="75000"/>
                  </a:schemeClr>
                </a:solidFill>
              </a:rPr>
              <a:t>www.inc.com</a:t>
            </a:r>
            <a:r>
              <a:rPr lang="it-IT" sz="800" i="1" dirty="0">
                <a:solidFill>
                  <a:schemeClr val="bg1">
                    <a:lumMod val="75000"/>
                  </a:schemeClr>
                </a:solidFill>
              </a:rPr>
              <a:t>/</a:t>
            </a:r>
            <a:r>
              <a:rPr lang="it-IT" sz="800" i="1" dirty="0" err="1">
                <a:solidFill>
                  <a:schemeClr val="bg1">
                    <a:lumMod val="75000"/>
                  </a:schemeClr>
                </a:solidFill>
              </a:rPr>
              <a:t>stephen</a:t>
            </a:r>
            <a:r>
              <a:rPr lang="it-IT" sz="800" i="1" dirty="0">
                <a:solidFill>
                  <a:schemeClr val="bg1">
                    <a:lumMod val="75000"/>
                  </a:schemeClr>
                </a:solidFill>
              </a:rPr>
              <a:t>-key/</a:t>
            </a:r>
            <a:r>
              <a:rPr lang="it-IT" sz="800" i="1" dirty="0" err="1">
                <a:solidFill>
                  <a:schemeClr val="bg1">
                    <a:lumMod val="75000"/>
                  </a:schemeClr>
                </a:solidFill>
              </a:rPr>
              <a:t>what</a:t>
            </a:r>
            <a:r>
              <a:rPr lang="it-IT" sz="800" i="1" dirty="0">
                <a:solidFill>
                  <a:schemeClr val="bg1">
                    <a:lumMod val="75000"/>
                  </a:schemeClr>
                </a:solidFill>
              </a:rPr>
              <a:t>-</a:t>
            </a:r>
            <a:r>
              <a:rPr lang="it-IT" sz="800" i="1" dirty="0" err="1">
                <a:solidFill>
                  <a:schemeClr val="bg1">
                    <a:lumMod val="75000"/>
                  </a:schemeClr>
                </a:solidFill>
              </a:rPr>
              <a:t>you</a:t>
            </a:r>
            <a:r>
              <a:rPr lang="it-IT" sz="800" i="1" dirty="0">
                <a:solidFill>
                  <a:schemeClr val="bg1">
                    <a:lumMod val="75000"/>
                  </a:schemeClr>
                </a:solidFill>
              </a:rPr>
              <a:t>-</a:t>
            </a:r>
            <a:r>
              <a:rPr lang="it-IT" sz="800" i="1" dirty="0" err="1">
                <a:solidFill>
                  <a:schemeClr val="bg1">
                    <a:lumMod val="75000"/>
                  </a:schemeClr>
                </a:solidFill>
              </a:rPr>
              <a:t>need</a:t>
            </a:r>
            <a:r>
              <a:rPr lang="it-IT" sz="800" i="1" dirty="0">
                <a:solidFill>
                  <a:schemeClr val="bg1">
                    <a:lumMod val="75000"/>
                  </a:schemeClr>
                </a:solidFill>
              </a:rPr>
              <a:t>-to-</a:t>
            </a:r>
            <a:r>
              <a:rPr lang="it-IT" sz="800" i="1" dirty="0" err="1">
                <a:solidFill>
                  <a:schemeClr val="bg1">
                    <a:lumMod val="75000"/>
                  </a:schemeClr>
                </a:solidFill>
              </a:rPr>
              <a:t>license</a:t>
            </a:r>
            <a:r>
              <a:rPr lang="it-IT" sz="800" i="1" dirty="0">
                <a:solidFill>
                  <a:schemeClr val="bg1">
                    <a:lumMod val="75000"/>
                  </a:schemeClr>
                </a:solidFill>
              </a:rPr>
              <a:t>-</a:t>
            </a:r>
            <a:r>
              <a:rPr lang="it-IT" sz="800" i="1" dirty="0" err="1">
                <a:solidFill>
                  <a:schemeClr val="bg1">
                    <a:lumMod val="75000"/>
                  </a:schemeClr>
                </a:solidFill>
              </a:rPr>
              <a:t>an-idea.html</a:t>
            </a:r>
            <a:endParaRPr lang="it-IT" sz="800" i="1" dirty="0">
              <a:solidFill>
                <a:schemeClr val="bg1">
                  <a:lumMod val="75000"/>
                </a:schemeClr>
              </a:solidFill>
            </a:endParaRPr>
          </a:p>
        </p:txBody>
      </p:sp>
    </p:spTree>
    <p:extLst>
      <p:ext uri="{BB962C8B-B14F-4D97-AF65-F5344CB8AC3E}">
        <p14:creationId xmlns:p14="http://schemas.microsoft.com/office/powerpoint/2010/main" val="201954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042381-338E-85D1-97A3-46343A8E5A72}"/>
              </a:ext>
            </a:extLst>
          </p:cNvPr>
          <p:cNvSpPr>
            <a:spLocks noGrp="1"/>
          </p:cNvSpPr>
          <p:nvPr>
            <p:ph type="title"/>
          </p:nvPr>
        </p:nvSpPr>
        <p:spPr/>
        <p:txBody>
          <a:bodyPr/>
          <a:lstStyle/>
          <a:p>
            <a:r>
              <a:rPr lang="en-US" dirty="0"/>
              <a:t>Challenges</a:t>
            </a:r>
          </a:p>
        </p:txBody>
      </p:sp>
      <p:sp>
        <p:nvSpPr>
          <p:cNvPr id="4" name="Segnaposto numero diapositiva 3">
            <a:extLst>
              <a:ext uri="{FF2B5EF4-FFF2-40B4-BE49-F238E27FC236}">
                <a16:creationId xmlns:a16="http://schemas.microsoft.com/office/drawing/2014/main" id="{EB124C16-7B3A-A016-2ACF-7030487C09F7}"/>
              </a:ext>
            </a:extLst>
          </p:cNvPr>
          <p:cNvSpPr>
            <a:spLocks noGrp="1"/>
          </p:cNvSpPr>
          <p:nvPr>
            <p:ph type="sldNum" sz="quarter" idx="12"/>
          </p:nvPr>
        </p:nvSpPr>
        <p:spPr/>
        <p:txBody>
          <a:bodyPr/>
          <a:lstStyle/>
          <a:p>
            <a:fld id="{6A6C5DCB-BAB4-8245-B7BA-D047C1FC9AA8}" type="slidenum">
              <a:rPr lang="it-IT" smtClean="0"/>
              <a:t>12</a:t>
            </a:fld>
            <a:endParaRPr lang="it-IT"/>
          </a:p>
        </p:txBody>
      </p:sp>
      <p:sp>
        <p:nvSpPr>
          <p:cNvPr id="5" name="Rettangolo con angoli arrotondati 4">
            <a:extLst>
              <a:ext uri="{FF2B5EF4-FFF2-40B4-BE49-F238E27FC236}">
                <a16:creationId xmlns:a16="http://schemas.microsoft.com/office/drawing/2014/main" id="{FEE156AB-3B6B-B77E-A8AB-BF51E6793911}"/>
              </a:ext>
            </a:extLst>
          </p:cNvPr>
          <p:cNvSpPr>
            <a:spLocks noChangeAspect="1"/>
          </p:cNvSpPr>
          <p:nvPr/>
        </p:nvSpPr>
        <p:spPr>
          <a:xfrm>
            <a:off x="2254285" y="2000754"/>
            <a:ext cx="7683430" cy="1080000"/>
          </a:xfrm>
          <a:prstGeom prst="round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tx1">
                    <a:lumMod val="75000"/>
                    <a:lumOff val="25000"/>
                  </a:schemeClr>
                </a:solidFill>
                <a:latin typeface="+mj-lt"/>
              </a:rPr>
              <a:t>Managing Performance Assessment Activities</a:t>
            </a:r>
          </a:p>
        </p:txBody>
      </p:sp>
      <p:sp>
        <p:nvSpPr>
          <p:cNvPr id="6" name="Rettangolo con angoli arrotondati 5">
            <a:extLst>
              <a:ext uri="{FF2B5EF4-FFF2-40B4-BE49-F238E27FC236}">
                <a16:creationId xmlns:a16="http://schemas.microsoft.com/office/drawing/2014/main" id="{C8EA2774-DD8C-5480-BEFB-F6295510FB6A}"/>
              </a:ext>
            </a:extLst>
          </p:cNvPr>
          <p:cNvSpPr>
            <a:spLocks noChangeAspect="1"/>
          </p:cNvSpPr>
          <p:nvPr/>
        </p:nvSpPr>
        <p:spPr>
          <a:xfrm>
            <a:off x="2254285" y="3429000"/>
            <a:ext cx="7683430" cy="1080000"/>
          </a:xfrm>
          <a:prstGeom prst="round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tx1">
                    <a:lumMod val="75000"/>
                    <a:lumOff val="25000"/>
                  </a:schemeClr>
                </a:solidFill>
                <a:latin typeface="+mj-lt"/>
              </a:rPr>
              <a:t>Continuous Performance Assessment</a:t>
            </a:r>
          </a:p>
        </p:txBody>
      </p:sp>
      <p:sp>
        <p:nvSpPr>
          <p:cNvPr id="7" name="Rettangolo con angoli arrotondati 6">
            <a:extLst>
              <a:ext uri="{FF2B5EF4-FFF2-40B4-BE49-F238E27FC236}">
                <a16:creationId xmlns:a16="http://schemas.microsoft.com/office/drawing/2014/main" id="{32830E18-42FD-0056-05C3-CF7C503E33EC}"/>
              </a:ext>
            </a:extLst>
          </p:cNvPr>
          <p:cNvSpPr>
            <a:spLocks noChangeAspect="1"/>
          </p:cNvSpPr>
          <p:nvPr/>
        </p:nvSpPr>
        <p:spPr>
          <a:xfrm>
            <a:off x="2254285" y="4857246"/>
            <a:ext cx="7683430" cy="1080000"/>
          </a:xfrm>
          <a:prstGeom prst="roundRect">
            <a:avLst/>
          </a:prstGeom>
          <a:solidFill>
            <a:schemeClr val="bg1"/>
          </a:solid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chemeClr val="tx1">
                    <a:lumMod val="75000"/>
                    <a:lumOff val="25000"/>
                  </a:schemeClr>
                </a:solidFill>
                <a:latin typeface="+mj-lt"/>
              </a:rPr>
              <a:t>Performance Assessment Effort</a:t>
            </a:r>
          </a:p>
        </p:txBody>
      </p:sp>
      <p:pic>
        <p:nvPicPr>
          <p:cNvPr id="16" name="Segnaposto contenuto 8">
            <a:extLst>
              <a:ext uri="{FF2B5EF4-FFF2-40B4-BE49-F238E27FC236}">
                <a16:creationId xmlns:a16="http://schemas.microsoft.com/office/drawing/2014/main" id="{E1B77F17-7349-5257-114D-F1E72A262629}"/>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596281" y="2360754"/>
            <a:ext cx="405000" cy="360000"/>
          </a:xfrm>
        </p:spPr>
      </p:pic>
      <p:pic>
        <p:nvPicPr>
          <p:cNvPr id="17" name="Elemento grafico 16">
            <a:extLst>
              <a:ext uri="{FF2B5EF4-FFF2-40B4-BE49-F238E27FC236}">
                <a16:creationId xmlns:a16="http://schemas.microsoft.com/office/drawing/2014/main" id="{2D0A45FB-2F11-3E7F-1043-C7861A6A47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6281" y="5217246"/>
            <a:ext cx="450000" cy="360000"/>
          </a:xfrm>
          <a:prstGeom prst="rect">
            <a:avLst/>
          </a:prstGeom>
        </p:spPr>
      </p:pic>
      <p:pic>
        <p:nvPicPr>
          <p:cNvPr id="18" name="Elemento grafico 17">
            <a:extLst>
              <a:ext uri="{FF2B5EF4-FFF2-40B4-BE49-F238E27FC236}">
                <a16:creationId xmlns:a16="http://schemas.microsoft.com/office/drawing/2014/main" id="{F7C32C3A-3470-264E-3BDE-8F52D2DC7ED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96281" y="3789000"/>
            <a:ext cx="450000" cy="360000"/>
          </a:xfrm>
          <a:prstGeom prst="rect">
            <a:avLst/>
          </a:prstGeom>
        </p:spPr>
      </p:pic>
    </p:spTree>
    <p:extLst>
      <p:ext uri="{BB962C8B-B14F-4D97-AF65-F5344CB8AC3E}">
        <p14:creationId xmlns:p14="http://schemas.microsoft.com/office/powerpoint/2010/main" val="1722909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40F339-02B1-134F-8301-AA3DA44EE427}"/>
              </a:ext>
            </a:extLst>
          </p:cNvPr>
          <p:cNvSpPr>
            <a:spLocks noGrp="1"/>
          </p:cNvSpPr>
          <p:nvPr>
            <p:ph type="title"/>
          </p:nvPr>
        </p:nvSpPr>
        <p:spPr/>
        <p:txBody>
          <a:bodyPr>
            <a:normAutofit/>
          </a:bodyPr>
          <a:lstStyle/>
          <a:p>
            <a:r>
              <a:rPr lang="en-US" dirty="0"/>
              <a:t>Managing Performance Assessment Activities</a:t>
            </a:r>
          </a:p>
        </p:txBody>
      </p:sp>
      <p:sp>
        <p:nvSpPr>
          <p:cNvPr id="3" name="Segnaposto contenuto 2">
            <a:extLst>
              <a:ext uri="{FF2B5EF4-FFF2-40B4-BE49-F238E27FC236}">
                <a16:creationId xmlns:a16="http://schemas.microsoft.com/office/drawing/2014/main" id="{245AEE57-593A-6144-99F4-3B66706CCCB2}"/>
              </a:ext>
            </a:extLst>
          </p:cNvPr>
          <p:cNvSpPr>
            <a:spLocks noGrp="1"/>
          </p:cNvSpPr>
          <p:nvPr>
            <p:ph idx="1"/>
          </p:nvPr>
        </p:nvSpPr>
        <p:spPr>
          <a:xfrm>
            <a:off x="838200" y="1825625"/>
            <a:ext cx="6551645" cy="4351338"/>
          </a:xfrm>
        </p:spPr>
        <p:txBody>
          <a:bodyPr>
            <a:normAutofit lnSpcReduction="10000"/>
          </a:bodyPr>
          <a:lstStyle/>
          <a:p>
            <a:r>
              <a:rPr lang="en-US" dirty="0">
                <a:latin typeface="+mj-lt"/>
              </a:rPr>
              <a:t>Little guidelines in Agile frameworks</a:t>
            </a:r>
            <a:br>
              <a:rPr lang="en-US" dirty="0">
                <a:latin typeface="+mj-lt"/>
              </a:rPr>
            </a:br>
            <a:endParaRPr lang="en-US" dirty="0">
              <a:latin typeface="+mj-lt"/>
            </a:endParaRPr>
          </a:p>
          <a:p>
            <a:r>
              <a:rPr lang="en-US" dirty="0">
                <a:latin typeface="+mj-lt"/>
              </a:rPr>
              <a:t>None of the known practices were considered suitable for the organizations</a:t>
            </a:r>
            <a:br>
              <a:rPr lang="en-US" dirty="0">
                <a:latin typeface="+mj-lt"/>
              </a:rPr>
            </a:br>
            <a:endParaRPr lang="en-US" dirty="0">
              <a:latin typeface="+mj-lt"/>
            </a:endParaRPr>
          </a:p>
          <a:p>
            <a:r>
              <a:rPr lang="en-US" dirty="0">
                <a:latin typeface="+mj-lt"/>
              </a:rPr>
              <a:t>Two classes of performance assessment activities</a:t>
            </a:r>
          </a:p>
          <a:p>
            <a:pPr lvl="1"/>
            <a:r>
              <a:rPr lang="en-US" dirty="0">
                <a:latin typeface="+mj-lt"/>
              </a:rPr>
              <a:t>Tests inherently linked to development activities</a:t>
            </a:r>
          </a:p>
          <a:p>
            <a:pPr lvl="1"/>
            <a:r>
              <a:rPr lang="en-US" dirty="0">
                <a:latin typeface="+mj-lt"/>
              </a:rPr>
              <a:t>Tests aimed at continuously monitoring system performance</a:t>
            </a:r>
          </a:p>
          <a:p>
            <a:pPr lvl="1"/>
            <a:endParaRPr lang="en-US" dirty="0">
              <a:latin typeface="+mj-lt"/>
            </a:endParaRPr>
          </a:p>
        </p:txBody>
      </p:sp>
      <p:sp>
        <p:nvSpPr>
          <p:cNvPr id="4" name="Segnaposto numero diapositiva 3">
            <a:extLst>
              <a:ext uri="{FF2B5EF4-FFF2-40B4-BE49-F238E27FC236}">
                <a16:creationId xmlns:a16="http://schemas.microsoft.com/office/drawing/2014/main" id="{14BA9BEB-7182-8B4A-82A4-E9B633B0395A}"/>
              </a:ext>
            </a:extLst>
          </p:cNvPr>
          <p:cNvSpPr>
            <a:spLocks noGrp="1"/>
          </p:cNvSpPr>
          <p:nvPr>
            <p:ph type="sldNum" sz="quarter" idx="12"/>
          </p:nvPr>
        </p:nvSpPr>
        <p:spPr/>
        <p:txBody>
          <a:bodyPr/>
          <a:lstStyle/>
          <a:p>
            <a:fld id="{6A6C5DCB-BAB4-8245-B7BA-D047C1FC9AA8}" type="slidenum">
              <a:rPr lang="it-IT" smtClean="0"/>
              <a:t>13</a:t>
            </a:fld>
            <a:endParaRPr lang="it-IT"/>
          </a:p>
        </p:txBody>
      </p:sp>
      <p:pic>
        <p:nvPicPr>
          <p:cNvPr id="8" name="Segnaposto contenuto 8">
            <a:extLst>
              <a:ext uri="{FF2B5EF4-FFF2-40B4-BE49-F238E27FC236}">
                <a16:creationId xmlns:a16="http://schemas.microsoft.com/office/drawing/2014/main" id="{D48BD9B1-C516-FDA1-E5F4-724C12ECE1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646" y="814326"/>
            <a:ext cx="480554" cy="427159"/>
          </a:xfrm>
          <a:prstGeom prst="rect">
            <a:avLst/>
          </a:prstGeom>
        </p:spPr>
      </p:pic>
      <p:pic>
        <p:nvPicPr>
          <p:cNvPr id="6" name="Immagine 5">
            <a:extLst>
              <a:ext uri="{FF2B5EF4-FFF2-40B4-BE49-F238E27FC236}">
                <a16:creationId xmlns:a16="http://schemas.microsoft.com/office/drawing/2014/main" id="{075955D3-73ED-D011-9D82-226156346F0E}"/>
              </a:ext>
            </a:extLst>
          </p:cNvPr>
          <p:cNvPicPr>
            <a:picLocks noChangeAspect="1"/>
          </p:cNvPicPr>
          <p:nvPr/>
        </p:nvPicPr>
        <p:blipFill>
          <a:blip r:embed="rId5"/>
          <a:stretch>
            <a:fillRect/>
          </a:stretch>
        </p:blipFill>
        <p:spPr>
          <a:xfrm>
            <a:off x="6921543" y="2332213"/>
            <a:ext cx="4803926" cy="2193573"/>
          </a:xfrm>
          <a:prstGeom prst="rect">
            <a:avLst/>
          </a:prstGeom>
        </p:spPr>
      </p:pic>
    </p:spTree>
    <p:extLst>
      <p:ext uri="{BB962C8B-B14F-4D97-AF65-F5344CB8AC3E}">
        <p14:creationId xmlns:p14="http://schemas.microsoft.com/office/powerpoint/2010/main" val="274097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40F339-02B1-134F-8301-AA3DA44EE427}"/>
              </a:ext>
            </a:extLst>
          </p:cNvPr>
          <p:cNvSpPr>
            <a:spLocks noGrp="1"/>
          </p:cNvSpPr>
          <p:nvPr>
            <p:ph type="title"/>
          </p:nvPr>
        </p:nvSpPr>
        <p:spPr/>
        <p:txBody>
          <a:bodyPr>
            <a:normAutofit/>
          </a:bodyPr>
          <a:lstStyle/>
          <a:p>
            <a:r>
              <a:rPr lang="en-US" dirty="0"/>
              <a:t>Continuous Performance Assessment</a:t>
            </a:r>
          </a:p>
        </p:txBody>
      </p:sp>
      <p:sp>
        <p:nvSpPr>
          <p:cNvPr id="3" name="Segnaposto contenuto 2">
            <a:extLst>
              <a:ext uri="{FF2B5EF4-FFF2-40B4-BE49-F238E27FC236}">
                <a16:creationId xmlns:a16="http://schemas.microsoft.com/office/drawing/2014/main" id="{245AEE57-593A-6144-99F4-3B66706CCCB2}"/>
              </a:ext>
            </a:extLst>
          </p:cNvPr>
          <p:cNvSpPr>
            <a:spLocks noGrp="1"/>
          </p:cNvSpPr>
          <p:nvPr>
            <p:ph idx="1"/>
          </p:nvPr>
        </p:nvSpPr>
        <p:spPr>
          <a:xfrm>
            <a:off x="838200" y="1825625"/>
            <a:ext cx="7540690" cy="4351338"/>
          </a:xfrm>
        </p:spPr>
        <p:txBody>
          <a:bodyPr>
            <a:normAutofit/>
          </a:bodyPr>
          <a:lstStyle/>
          <a:p>
            <a:r>
              <a:rPr lang="en-US" dirty="0">
                <a:latin typeface="+mj-lt"/>
              </a:rPr>
              <a:t>Providing an adequate tradeoff between accuracy and frequency of execution.</a:t>
            </a:r>
          </a:p>
          <a:p>
            <a:endParaRPr lang="en-US" dirty="0">
              <a:latin typeface="+mj-lt"/>
            </a:endParaRPr>
          </a:p>
          <a:p>
            <a:r>
              <a:rPr lang="en-US" dirty="0">
                <a:latin typeface="+mj-lt"/>
              </a:rPr>
              <a:t>Accurate performance tests cannot be frequently executed due their effort in terms of time and resources</a:t>
            </a:r>
            <a:br>
              <a:rPr lang="en-US" dirty="0">
                <a:latin typeface="+mj-lt"/>
              </a:rPr>
            </a:br>
            <a:endParaRPr lang="en-US" dirty="0">
              <a:latin typeface="+mj-lt"/>
            </a:endParaRPr>
          </a:p>
          <a:p>
            <a:r>
              <a:rPr lang="en-US" dirty="0">
                <a:latin typeface="+mj-lt"/>
              </a:rPr>
              <a:t>Automatically establishing whether a test is passed or not </a:t>
            </a:r>
          </a:p>
        </p:txBody>
      </p:sp>
      <p:sp>
        <p:nvSpPr>
          <p:cNvPr id="4" name="Segnaposto numero diapositiva 3">
            <a:extLst>
              <a:ext uri="{FF2B5EF4-FFF2-40B4-BE49-F238E27FC236}">
                <a16:creationId xmlns:a16="http://schemas.microsoft.com/office/drawing/2014/main" id="{14BA9BEB-7182-8B4A-82A4-E9B633B0395A}"/>
              </a:ext>
            </a:extLst>
          </p:cNvPr>
          <p:cNvSpPr>
            <a:spLocks noGrp="1"/>
          </p:cNvSpPr>
          <p:nvPr>
            <p:ph type="sldNum" sz="quarter" idx="12"/>
          </p:nvPr>
        </p:nvSpPr>
        <p:spPr/>
        <p:txBody>
          <a:bodyPr/>
          <a:lstStyle/>
          <a:p>
            <a:fld id="{6A6C5DCB-BAB4-8245-B7BA-D047C1FC9AA8}" type="slidenum">
              <a:rPr lang="it-IT" smtClean="0"/>
              <a:t>14</a:t>
            </a:fld>
            <a:endParaRPr lang="it-IT"/>
          </a:p>
        </p:txBody>
      </p:sp>
      <p:pic>
        <p:nvPicPr>
          <p:cNvPr id="8" name="Segnaposto contenuto 8">
            <a:extLst>
              <a:ext uri="{FF2B5EF4-FFF2-40B4-BE49-F238E27FC236}">
                <a16:creationId xmlns:a16="http://schemas.microsoft.com/office/drawing/2014/main" id="{D48BD9B1-C516-FDA1-E5F4-724C12ECE12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57646" y="835684"/>
            <a:ext cx="480554" cy="384443"/>
          </a:xfrm>
          <a:prstGeom prst="rect">
            <a:avLst/>
          </a:prstGeom>
        </p:spPr>
      </p:pic>
      <p:pic>
        <p:nvPicPr>
          <p:cNvPr id="4102" name="Picture 6">
            <a:extLst>
              <a:ext uri="{FF2B5EF4-FFF2-40B4-BE49-F238E27FC236}">
                <a16:creationId xmlns:a16="http://schemas.microsoft.com/office/drawing/2014/main" id="{3401628A-025E-37EF-1152-E41504E313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0600" y="2403928"/>
            <a:ext cx="3075215" cy="2050143"/>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4A5BC61C-3444-08A1-D1D2-9D877AB75739}"/>
              </a:ext>
            </a:extLst>
          </p:cNvPr>
          <p:cNvSpPr txBox="1"/>
          <p:nvPr/>
        </p:nvSpPr>
        <p:spPr>
          <a:xfrm>
            <a:off x="8500424" y="4573894"/>
            <a:ext cx="3900128" cy="215444"/>
          </a:xfrm>
          <a:prstGeom prst="rect">
            <a:avLst/>
          </a:prstGeom>
          <a:noFill/>
        </p:spPr>
        <p:txBody>
          <a:bodyPr wrap="square" rtlCol="0">
            <a:spAutoFit/>
          </a:bodyPr>
          <a:lstStyle/>
          <a:p>
            <a:r>
              <a:rPr lang="it-IT" sz="800" dirty="0" err="1">
                <a:solidFill>
                  <a:schemeClr val="bg1">
                    <a:lumMod val="75000"/>
                  </a:schemeClr>
                </a:solidFill>
              </a:rPr>
              <a:t>img</a:t>
            </a:r>
            <a:r>
              <a:rPr lang="it-IT" sz="800" dirty="0">
                <a:solidFill>
                  <a:schemeClr val="bg1">
                    <a:lumMod val="75000"/>
                  </a:schemeClr>
                </a:solidFill>
              </a:rPr>
              <a:t> source: </a:t>
            </a:r>
            <a:r>
              <a:rPr lang="it-IT" sz="800" i="1" dirty="0">
                <a:solidFill>
                  <a:schemeClr val="bg1">
                    <a:lumMod val="75000"/>
                  </a:schemeClr>
                </a:solidFill>
              </a:rPr>
              <a:t> https://</a:t>
            </a:r>
            <a:r>
              <a:rPr lang="it-IT" sz="800" i="1" dirty="0" err="1">
                <a:solidFill>
                  <a:schemeClr val="bg1">
                    <a:lumMod val="75000"/>
                  </a:schemeClr>
                </a:solidFill>
              </a:rPr>
              <a:t>www.perforce.com</a:t>
            </a:r>
            <a:r>
              <a:rPr lang="it-IT" sz="800" i="1" dirty="0">
                <a:solidFill>
                  <a:schemeClr val="bg1">
                    <a:lumMod val="75000"/>
                  </a:schemeClr>
                </a:solidFill>
              </a:rPr>
              <a:t>/blog/</a:t>
            </a:r>
            <a:r>
              <a:rPr lang="it-IT" sz="800" i="1" dirty="0" err="1">
                <a:solidFill>
                  <a:schemeClr val="bg1">
                    <a:lumMod val="75000"/>
                  </a:schemeClr>
                </a:solidFill>
              </a:rPr>
              <a:t>kw</a:t>
            </a:r>
            <a:r>
              <a:rPr lang="it-IT" sz="800" i="1" dirty="0">
                <a:solidFill>
                  <a:schemeClr val="bg1">
                    <a:lumMod val="75000"/>
                  </a:schemeClr>
                </a:solidFill>
              </a:rPr>
              <a:t>/</a:t>
            </a:r>
            <a:r>
              <a:rPr lang="it-IT" sz="800" i="1" dirty="0" err="1">
                <a:solidFill>
                  <a:schemeClr val="bg1">
                    <a:lumMod val="75000"/>
                  </a:schemeClr>
                </a:solidFill>
              </a:rPr>
              <a:t>what-is-continuous-integration</a:t>
            </a:r>
            <a:endParaRPr lang="it-IT" sz="800" i="1" dirty="0">
              <a:solidFill>
                <a:schemeClr val="bg1">
                  <a:lumMod val="75000"/>
                </a:schemeClr>
              </a:solidFill>
            </a:endParaRPr>
          </a:p>
        </p:txBody>
      </p:sp>
    </p:spTree>
    <p:extLst>
      <p:ext uri="{BB962C8B-B14F-4D97-AF65-F5344CB8AC3E}">
        <p14:creationId xmlns:p14="http://schemas.microsoft.com/office/powerpoint/2010/main" val="3020352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40F339-02B1-134F-8301-AA3DA44EE427}"/>
              </a:ext>
            </a:extLst>
          </p:cNvPr>
          <p:cNvSpPr>
            <a:spLocks noGrp="1"/>
          </p:cNvSpPr>
          <p:nvPr>
            <p:ph type="title"/>
          </p:nvPr>
        </p:nvSpPr>
        <p:spPr/>
        <p:txBody>
          <a:bodyPr>
            <a:normAutofit/>
          </a:bodyPr>
          <a:lstStyle/>
          <a:p>
            <a:r>
              <a:rPr lang="en-US" dirty="0"/>
              <a:t>Performance Assessment Effort</a:t>
            </a:r>
          </a:p>
        </p:txBody>
      </p:sp>
      <p:sp>
        <p:nvSpPr>
          <p:cNvPr id="3" name="Segnaposto contenuto 2">
            <a:extLst>
              <a:ext uri="{FF2B5EF4-FFF2-40B4-BE49-F238E27FC236}">
                <a16:creationId xmlns:a16="http://schemas.microsoft.com/office/drawing/2014/main" id="{245AEE57-593A-6144-99F4-3B66706CCCB2}"/>
              </a:ext>
            </a:extLst>
          </p:cNvPr>
          <p:cNvSpPr>
            <a:spLocks noGrp="1"/>
          </p:cNvSpPr>
          <p:nvPr>
            <p:ph idx="1"/>
          </p:nvPr>
        </p:nvSpPr>
        <p:spPr>
          <a:xfrm>
            <a:off x="838200" y="1825625"/>
            <a:ext cx="6507717" cy="4351338"/>
          </a:xfrm>
        </p:spPr>
        <p:txBody>
          <a:bodyPr>
            <a:normAutofit/>
          </a:bodyPr>
          <a:lstStyle/>
          <a:p>
            <a:r>
              <a:rPr lang="en-US" dirty="0">
                <a:latin typeface="+mj-lt"/>
              </a:rPr>
              <a:t>Different actors have different perceptions on the relevance of performance assessment</a:t>
            </a:r>
          </a:p>
          <a:p>
            <a:endParaRPr lang="en-US" dirty="0">
              <a:latin typeface="+mj-lt"/>
            </a:endParaRPr>
          </a:p>
          <a:p>
            <a:r>
              <a:rPr lang="en-US" dirty="0">
                <a:latin typeface="+mj-lt"/>
              </a:rPr>
              <a:t>Clear and commonly acknowledged balance between performance assessment activities and development activities</a:t>
            </a:r>
            <a:br>
              <a:rPr lang="en-US" dirty="0">
                <a:latin typeface="+mj-lt"/>
              </a:rPr>
            </a:br>
            <a:endParaRPr lang="en-US" dirty="0">
              <a:latin typeface="+mj-lt"/>
            </a:endParaRPr>
          </a:p>
        </p:txBody>
      </p:sp>
      <p:sp>
        <p:nvSpPr>
          <p:cNvPr id="4" name="Segnaposto numero diapositiva 3">
            <a:extLst>
              <a:ext uri="{FF2B5EF4-FFF2-40B4-BE49-F238E27FC236}">
                <a16:creationId xmlns:a16="http://schemas.microsoft.com/office/drawing/2014/main" id="{14BA9BEB-7182-8B4A-82A4-E9B633B0395A}"/>
              </a:ext>
            </a:extLst>
          </p:cNvPr>
          <p:cNvSpPr>
            <a:spLocks noGrp="1"/>
          </p:cNvSpPr>
          <p:nvPr>
            <p:ph type="sldNum" sz="quarter" idx="12"/>
          </p:nvPr>
        </p:nvSpPr>
        <p:spPr/>
        <p:txBody>
          <a:bodyPr/>
          <a:lstStyle/>
          <a:p>
            <a:fld id="{6A6C5DCB-BAB4-8245-B7BA-D047C1FC9AA8}" type="slidenum">
              <a:rPr lang="it-IT" smtClean="0"/>
              <a:t>15</a:t>
            </a:fld>
            <a:endParaRPr lang="it-IT"/>
          </a:p>
        </p:txBody>
      </p:sp>
      <p:pic>
        <p:nvPicPr>
          <p:cNvPr id="8" name="Segnaposto contenuto 8">
            <a:extLst>
              <a:ext uri="{FF2B5EF4-FFF2-40B4-BE49-F238E27FC236}">
                <a16:creationId xmlns:a16="http://schemas.microsoft.com/office/drawing/2014/main" id="{D48BD9B1-C516-FDA1-E5F4-724C12ECE12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57646" y="835684"/>
            <a:ext cx="480553" cy="384443"/>
          </a:xfrm>
          <a:prstGeom prst="rect">
            <a:avLst/>
          </a:prstGeom>
        </p:spPr>
      </p:pic>
      <p:pic>
        <p:nvPicPr>
          <p:cNvPr id="5122" name="Picture 2">
            <a:extLst>
              <a:ext uri="{FF2B5EF4-FFF2-40B4-BE49-F238E27FC236}">
                <a16:creationId xmlns:a16="http://schemas.microsoft.com/office/drawing/2014/main" id="{6BE75F21-91EF-3A97-279A-691CA9D6E0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5917" y="2179674"/>
            <a:ext cx="4442046" cy="249865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0C761E75-A6B8-44A8-9A7D-6D308869CD4D}"/>
              </a:ext>
            </a:extLst>
          </p:cNvPr>
          <p:cNvSpPr txBox="1"/>
          <p:nvPr/>
        </p:nvSpPr>
        <p:spPr>
          <a:xfrm>
            <a:off x="7453672" y="4710604"/>
            <a:ext cx="3900128" cy="215444"/>
          </a:xfrm>
          <a:prstGeom prst="rect">
            <a:avLst/>
          </a:prstGeom>
          <a:noFill/>
        </p:spPr>
        <p:txBody>
          <a:bodyPr wrap="square" rtlCol="0">
            <a:spAutoFit/>
          </a:bodyPr>
          <a:lstStyle/>
          <a:p>
            <a:r>
              <a:rPr lang="it-IT" sz="800" dirty="0" err="1">
                <a:solidFill>
                  <a:schemeClr val="bg1">
                    <a:lumMod val="75000"/>
                  </a:schemeClr>
                </a:solidFill>
              </a:rPr>
              <a:t>img</a:t>
            </a:r>
            <a:r>
              <a:rPr lang="it-IT" sz="800" dirty="0">
                <a:solidFill>
                  <a:schemeClr val="bg1">
                    <a:lumMod val="75000"/>
                  </a:schemeClr>
                </a:solidFill>
              </a:rPr>
              <a:t> source: </a:t>
            </a:r>
            <a:r>
              <a:rPr lang="it-IT" sz="800" i="1" dirty="0">
                <a:solidFill>
                  <a:schemeClr val="bg1">
                    <a:lumMod val="75000"/>
                  </a:schemeClr>
                </a:solidFill>
              </a:rPr>
              <a:t> https://</a:t>
            </a:r>
            <a:r>
              <a:rPr lang="it-IT" sz="800" i="1" dirty="0" err="1">
                <a:solidFill>
                  <a:schemeClr val="bg1">
                    <a:lumMod val="75000"/>
                  </a:schemeClr>
                </a:solidFill>
              </a:rPr>
              <a:t>thedailyguardian.com</a:t>
            </a:r>
            <a:r>
              <a:rPr lang="it-IT" sz="800" i="1" dirty="0">
                <a:solidFill>
                  <a:schemeClr val="bg1">
                    <a:lumMod val="75000"/>
                  </a:schemeClr>
                </a:solidFill>
              </a:rPr>
              <a:t>/the-balance-of-life/</a:t>
            </a:r>
          </a:p>
        </p:txBody>
      </p:sp>
    </p:spTree>
    <p:extLst>
      <p:ext uri="{BB962C8B-B14F-4D97-AF65-F5344CB8AC3E}">
        <p14:creationId xmlns:p14="http://schemas.microsoft.com/office/powerpoint/2010/main" val="907175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6B6C9E-E8B4-BF2C-D6E6-521F443CE5F1}"/>
              </a:ext>
            </a:extLst>
          </p:cNvPr>
          <p:cNvSpPr>
            <a:spLocks noGrp="1"/>
          </p:cNvSpPr>
          <p:nvPr>
            <p:ph type="title"/>
          </p:nvPr>
        </p:nvSpPr>
        <p:spPr/>
        <p:txBody>
          <a:bodyPr/>
          <a:lstStyle/>
          <a:p>
            <a:r>
              <a:rPr lang="en-US" dirty="0"/>
              <a:t>Conclusion</a:t>
            </a:r>
          </a:p>
        </p:txBody>
      </p:sp>
      <p:sp>
        <p:nvSpPr>
          <p:cNvPr id="3" name="Segnaposto contenuto 2">
            <a:extLst>
              <a:ext uri="{FF2B5EF4-FFF2-40B4-BE49-F238E27FC236}">
                <a16:creationId xmlns:a16="http://schemas.microsoft.com/office/drawing/2014/main" id="{EA0F5095-6A4D-C5D9-05B7-533E5A7A41B2}"/>
              </a:ext>
            </a:extLst>
          </p:cNvPr>
          <p:cNvSpPr>
            <a:spLocks noGrp="1"/>
          </p:cNvSpPr>
          <p:nvPr>
            <p:ph idx="1"/>
          </p:nvPr>
        </p:nvSpPr>
        <p:spPr>
          <a:xfrm>
            <a:off x="838200" y="1825625"/>
            <a:ext cx="7478486" cy="4351338"/>
          </a:xfrm>
        </p:spPr>
        <p:txBody>
          <a:bodyPr/>
          <a:lstStyle/>
          <a:p>
            <a:r>
              <a:rPr lang="en-US" dirty="0"/>
              <a:t>Empirical investigation on software performance assurance in ASD</a:t>
            </a:r>
          </a:p>
          <a:p>
            <a:endParaRPr lang="en-US" dirty="0"/>
          </a:p>
          <a:p>
            <a:r>
              <a:rPr lang="en-US" dirty="0"/>
              <a:t>The lack of well-established practices induces the adoption of inadequate approaches</a:t>
            </a:r>
          </a:p>
          <a:p>
            <a:endParaRPr lang="en-US" dirty="0"/>
          </a:p>
          <a:p>
            <a:r>
              <a:rPr lang="en-US" dirty="0"/>
              <a:t>Further research to improve performance assurance in ASD</a:t>
            </a:r>
          </a:p>
        </p:txBody>
      </p:sp>
      <p:sp>
        <p:nvSpPr>
          <p:cNvPr id="4" name="Segnaposto numero diapositiva 3">
            <a:extLst>
              <a:ext uri="{FF2B5EF4-FFF2-40B4-BE49-F238E27FC236}">
                <a16:creationId xmlns:a16="http://schemas.microsoft.com/office/drawing/2014/main" id="{99709F2A-8C8B-2AC1-D2C4-16D4FAB6041E}"/>
              </a:ext>
            </a:extLst>
          </p:cNvPr>
          <p:cNvSpPr>
            <a:spLocks noGrp="1"/>
          </p:cNvSpPr>
          <p:nvPr>
            <p:ph type="sldNum" sz="quarter" idx="12"/>
          </p:nvPr>
        </p:nvSpPr>
        <p:spPr/>
        <p:txBody>
          <a:bodyPr/>
          <a:lstStyle/>
          <a:p>
            <a:fld id="{6A6C5DCB-BAB4-8245-B7BA-D047C1FC9AA8}" type="slidenum">
              <a:rPr lang="it-IT" smtClean="0"/>
              <a:t>16</a:t>
            </a:fld>
            <a:endParaRPr lang="it-IT"/>
          </a:p>
        </p:txBody>
      </p:sp>
      <p:pic>
        <p:nvPicPr>
          <p:cNvPr id="8" name="Immagine 7" descr="Immagine che contiene testo&#10;&#10;Descrizione generata automaticamente">
            <a:extLst>
              <a:ext uri="{FF2B5EF4-FFF2-40B4-BE49-F238E27FC236}">
                <a16:creationId xmlns:a16="http://schemas.microsoft.com/office/drawing/2014/main" id="{24B887E5-41D4-77CF-997E-26B1E1B55982}"/>
              </a:ext>
            </a:extLst>
          </p:cNvPr>
          <p:cNvPicPr>
            <a:picLocks noChangeAspect="1"/>
          </p:cNvPicPr>
          <p:nvPr/>
        </p:nvPicPr>
        <p:blipFill>
          <a:blip r:embed="rId3"/>
          <a:stretch>
            <a:fillRect/>
          </a:stretch>
        </p:blipFill>
        <p:spPr>
          <a:xfrm>
            <a:off x="8728917" y="1690688"/>
            <a:ext cx="2506565" cy="3797558"/>
          </a:xfrm>
          <a:prstGeom prst="rect">
            <a:avLst/>
          </a:prstGeom>
          <a:ln>
            <a:solidFill>
              <a:schemeClr val="tx1">
                <a:lumMod val="50000"/>
                <a:lumOff val="50000"/>
              </a:schemeClr>
            </a:solidFill>
          </a:ln>
        </p:spPr>
      </p:pic>
    </p:spTree>
    <p:extLst>
      <p:ext uri="{BB962C8B-B14F-4D97-AF65-F5344CB8AC3E}">
        <p14:creationId xmlns:p14="http://schemas.microsoft.com/office/powerpoint/2010/main" val="2293225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25CE3-1FA5-204F-91C7-7D7DC447AE05}"/>
              </a:ext>
            </a:extLst>
          </p:cNvPr>
          <p:cNvSpPr>
            <a:spLocks noGrp="1"/>
          </p:cNvSpPr>
          <p:nvPr>
            <p:ph type="title"/>
          </p:nvPr>
        </p:nvSpPr>
        <p:spPr>
          <a:xfrm>
            <a:off x="838200" y="394153"/>
            <a:ext cx="10515600" cy="1325563"/>
          </a:xfrm>
        </p:spPr>
        <p:txBody>
          <a:bodyPr>
            <a:normAutofit/>
          </a:bodyPr>
          <a:lstStyle/>
          <a:p>
            <a:r>
              <a:rPr lang="it-IT" dirty="0"/>
              <a:t>Background</a:t>
            </a:r>
          </a:p>
        </p:txBody>
      </p:sp>
      <p:sp>
        <p:nvSpPr>
          <p:cNvPr id="3" name="Segnaposto contenuto 2">
            <a:extLst>
              <a:ext uri="{FF2B5EF4-FFF2-40B4-BE49-F238E27FC236}">
                <a16:creationId xmlns:a16="http://schemas.microsoft.com/office/drawing/2014/main" id="{FA643486-5B1D-6C49-A1B2-98CBFE8F0D60}"/>
              </a:ext>
            </a:extLst>
          </p:cNvPr>
          <p:cNvSpPr>
            <a:spLocks noGrp="1"/>
          </p:cNvSpPr>
          <p:nvPr>
            <p:ph idx="1"/>
          </p:nvPr>
        </p:nvSpPr>
        <p:spPr>
          <a:xfrm>
            <a:off x="838200" y="1825625"/>
            <a:ext cx="5519056" cy="4351338"/>
          </a:xfrm>
        </p:spPr>
        <p:txBody>
          <a:bodyPr anchor="ctr">
            <a:normAutofit/>
          </a:bodyPr>
          <a:lstStyle/>
          <a:p>
            <a:r>
              <a:rPr lang="en-US" sz="2400" dirty="0">
                <a:latin typeface="+mj-lt"/>
              </a:rPr>
              <a:t>Agile Software Development (ASD) meets the dynamic nature of today’s software development business</a:t>
            </a:r>
            <a:br>
              <a:rPr lang="en-US" sz="2400" dirty="0">
                <a:latin typeface="+mj-lt"/>
              </a:rPr>
            </a:br>
            <a:r>
              <a:rPr lang="en-US" sz="2400" dirty="0">
                <a:latin typeface="+mj-lt"/>
              </a:rPr>
              <a:t>(fast-to-market trend)</a:t>
            </a:r>
          </a:p>
          <a:p>
            <a:endParaRPr lang="en-US" sz="2400" dirty="0">
              <a:latin typeface="+mj-lt"/>
            </a:endParaRPr>
          </a:p>
          <a:p>
            <a:r>
              <a:rPr lang="en-US" sz="2400" dirty="0">
                <a:latin typeface="+mj-lt"/>
              </a:rPr>
              <a:t>ASD has been criticized for neglecting non-functional quality</a:t>
            </a:r>
            <a:endParaRPr lang="en-US" dirty="0"/>
          </a:p>
        </p:txBody>
      </p:sp>
      <p:pic>
        <p:nvPicPr>
          <p:cNvPr id="2050" name="Picture 2" descr="Metodologia Agile per ottimizzare i flussi di lavoro | Aruba Magazine">
            <a:extLst>
              <a:ext uri="{FF2B5EF4-FFF2-40B4-BE49-F238E27FC236}">
                <a16:creationId xmlns:a16="http://schemas.microsoft.com/office/drawing/2014/main" id="{439C56DF-9020-9343-B95E-025B4B7CE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256" y="2105087"/>
            <a:ext cx="5388355" cy="303015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BF1CC254-854E-3247-868E-ADE5FEA90997}"/>
              </a:ext>
            </a:extLst>
          </p:cNvPr>
          <p:cNvSpPr txBox="1"/>
          <p:nvPr/>
        </p:nvSpPr>
        <p:spPr>
          <a:xfrm>
            <a:off x="6357256" y="5116597"/>
            <a:ext cx="5341527" cy="215444"/>
          </a:xfrm>
          <a:prstGeom prst="rect">
            <a:avLst/>
          </a:prstGeom>
          <a:noFill/>
        </p:spPr>
        <p:txBody>
          <a:bodyPr wrap="none" rtlCol="0">
            <a:spAutoFit/>
          </a:bodyPr>
          <a:lstStyle/>
          <a:p>
            <a:r>
              <a:rPr lang="it-IT" sz="800" dirty="0" err="1">
                <a:solidFill>
                  <a:schemeClr val="bg1">
                    <a:lumMod val="75000"/>
                  </a:schemeClr>
                </a:solidFill>
              </a:rPr>
              <a:t>img</a:t>
            </a:r>
            <a:r>
              <a:rPr lang="it-IT" sz="800" dirty="0">
                <a:solidFill>
                  <a:schemeClr val="bg1">
                    <a:lumMod val="75000"/>
                  </a:schemeClr>
                </a:solidFill>
              </a:rPr>
              <a:t> source: </a:t>
            </a:r>
            <a:r>
              <a:rPr lang="it-IT" sz="800" i="1" dirty="0">
                <a:solidFill>
                  <a:schemeClr val="bg1">
                    <a:lumMod val="75000"/>
                  </a:schemeClr>
                </a:solidFill>
              </a:rPr>
              <a:t> https://</a:t>
            </a:r>
            <a:r>
              <a:rPr lang="it-IT" sz="800" i="1" dirty="0" err="1">
                <a:solidFill>
                  <a:schemeClr val="bg1">
                    <a:lumMod val="75000"/>
                  </a:schemeClr>
                </a:solidFill>
              </a:rPr>
              <a:t>www.aruba.it</a:t>
            </a:r>
            <a:r>
              <a:rPr lang="it-IT" sz="800" i="1" dirty="0">
                <a:solidFill>
                  <a:schemeClr val="bg1">
                    <a:lumMod val="75000"/>
                  </a:schemeClr>
                </a:solidFill>
              </a:rPr>
              <a:t>/magazine/risorse-per-la-digital-strategy/la-metodologia-agile-vantaggi-e-</a:t>
            </a:r>
            <a:r>
              <a:rPr lang="it-IT" sz="800" i="1" dirty="0" err="1">
                <a:solidFill>
                  <a:schemeClr val="bg1">
                    <a:lumMod val="75000"/>
                  </a:schemeClr>
                </a:solidFill>
              </a:rPr>
              <a:t>tipologie.aspx</a:t>
            </a:r>
            <a:endParaRPr lang="it-IT" sz="800" i="1" dirty="0">
              <a:solidFill>
                <a:schemeClr val="bg1">
                  <a:lumMod val="75000"/>
                </a:schemeClr>
              </a:solidFill>
            </a:endParaRPr>
          </a:p>
        </p:txBody>
      </p:sp>
      <p:sp>
        <p:nvSpPr>
          <p:cNvPr id="5" name="Segnaposto numero diapositiva 4">
            <a:extLst>
              <a:ext uri="{FF2B5EF4-FFF2-40B4-BE49-F238E27FC236}">
                <a16:creationId xmlns:a16="http://schemas.microsoft.com/office/drawing/2014/main" id="{A4ECD2C3-FEBD-9845-B837-5D55D388EA16}"/>
              </a:ext>
            </a:extLst>
          </p:cNvPr>
          <p:cNvSpPr>
            <a:spLocks noGrp="1"/>
          </p:cNvSpPr>
          <p:nvPr>
            <p:ph type="sldNum" sz="quarter" idx="12"/>
          </p:nvPr>
        </p:nvSpPr>
        <p:spPr/>
        <p:txBody>
          <a:bodyPr/>
          <a:lstStyle/>
          <a:p>
            <a:fld id="{6A6C5DCB-BAB4-8245-B7BA-D047C1FC9AA8}" type="slidenum">
              <a:rPr lang="it-IT" smtClean="0"/>
              <a:t>2</a:t>
            </a:fld>
            <a:endParaRPr lang="it-IT"/>
          </a:p>
        </p:txBody>
      </p:sp>
    </p:spTree>
    <p:extLst>
      <p:ext uri="{BB962C8B-B14F-4D97-AF65-F5344CB8AC3E}">
        <p14:creationId xmlns:p14="http://schemas.microsoft.com/office/powerpoint/2010/main" val="535309691"/>
      </p:ext>
    </p:extLst>
  </p:cSld>
  <p:clrMapOvr>
    <a:masterClrMapping/>
  </p:clrMapOvr>
  <mc:AlternateContent xmlns:mc="http://schemas.openxmlformats.org/markup-compatibility/2006" xmlns:p14="http://schemas.microsoft.com/office/powerpoint/2010/main">
    <mc:Choice Requires="p14">
      <p:transition spd="slow" p14:dur="2000" advTm="19648"/>
    </mc:Choice>
    <mc:Fallback xmlns="">
      <p:transition spd="slow" advTm="19648"/>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25CE3-1FA5-204F-91C7-7D7DC447AE05}"/>
              </a:ext>
            </a:extLst>
          </p:cNvPr>
          <p:cNvSpPr>
            <a:spLocks noGrp="1"/>
          </p:cNvSpPr>
          <p:nvPr>
            <p:ph type="title"/>
          </p:nvPr>
        </p:nvSpPr>
        <p:spPr>
          <a:xfrm>
            <a:off x="838200" y="394153"/>
            <a:ext cx="10515600" cy="1325563"/>
          </a:xfrm>
        </p:spPr>
        <p:txBody>
          <a:bodyPr>
            <a:normAutofit/>
          </a:bodyPr>
          <a:lstStyle/>
          <a:p>
            <a:r>
              <a:rPr lang="it-IT" dirty="0"/>
              <a:t>Background</a:t>
            </a:r>
          </a:p>
        </p:txBody>
      </p:sp>
      <p:sp>
        <p:nvSpPr>
          <p:cNvPr id="3" name="Segnaposto contenuto 2">
            <a:extLst>
              <a:ext uri="{FF2B5EF4-FFF2-40B4-BE49-F238E27FC236}">
                <a16:creationId xmlns:a16="http://schemas.microsoft.com/office/drawing/2014/main" id="{FA643486-5B1D-6C49-A1B2-98CBFE8F0D60}"/>
              </a:ext>
            </a:extLst>
          </p:cNvPr>
          <p:cNvSpPr>
            <a:spLocks noGrp="1"/>
          </p:cNvSpPr>
          <p:nvPr>
            <p:ph idx="1"/>
          </p:nvPr>
        </p:nvSpPr>
        <p:spPr>
          <a:xfrm>
            <a:off x="838200" y="1825625"/>
            <a:ext cx="5519056" cy="4351338"/>
          </a:xfrm>
        </p:spPr>
        <p:txBody>
          <a:bodyPr anchor="ctr">
            <a:normAutofit/>
          </a:bodyPr>
          <a:lstStyle/>
          <a:p>
            <a:r>
              <a:rPr lang="en-US" sz="2400" dirty="0">
                <a:latin typeface="+mj-lt"/>
              </a:rPr>
              <a:t>Agile Software Development (ASD) better meets the dynamic nature of today’s software development business</a:t>
            </a:r>
            <a:br>
              <a:rPr lang="en-US" sz="2400" dirty="0">
                <a:latin typeface="+mj-lt"/>
              </a:rPr>
            </a:br>
            <a:r>
              <a:rPr lang="en-US" sz="2400" dirty="0">
                <a:latin typeface="+mj-lt"/>
              </a:rPr>
              <a:t>(fast-to-market trend)</a:t>
            </a:r>
          </a:p>
          <a:p>
            <a:endParaRPr lang="en-US" sz="2400" dirty="0">
              <a:latin typeface="+mj-lt"/>
            </a:endParaRPr>
          </a:p>
          <a:p>
            <a:r>
              <a:rPr lang="en-US" sz="2400" dirty="0">
                <a:latin typeface="+mj-lt"/>
              </a:rPr>
              <a:t>ASD has been criticized for neglecting non-functional quality</a:t>
            </a:r>
            <a:br>
              <a:rPr lang="en-US" sz="2400" dirty="0">
                <a:latin typeface="+mj-lt"/>
              </a:rPr>
            </a:br>
            <a:endParaRPr lang="en-US" sz="2400" dirty="0">
              <a:latin typeface="+mj-lt"/>
            </a:endParaRPr>
          </a:p>
          <a:p>
            <a:r>
              <a:rPr lang="en-US" sz="2400" dirty="0">
                <a:latin typeface="+mj-lt"/>
              </a:rPr>
              <a:t>Traditional quality assurance practices (e.g., performance tests) unsuitable in Agile contexts</a:t>
            </a:r>
          </a:p>
          <a:p>
            <a:pPr marL="0" indent="0">
              <a:buNone/>
            </a:pPr>
            <a:endParaRPr lang="en-US" dirty="0"/>
          </a:p>
        </p:txBody>
      </p:sp>
      <p:pic>
        <p:nvPicPr>
          <p:cNvPr id="2050" name="Picture 2" descr="Metodologia Agile per ottimizzare i flussi di lavoro | Aruba Magazine">
            <a:extLst>
              <a:ext uri="{FF2B5EF4-FFF2-40B4-BE49-F238E27FC236}">
                <a16:creationId xmlns:a16="http://schemas.microsoft.com/office/drawing/2014/main" id="{439C56DF-9020-9343-B95E-025B4B7CE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256" y="2105087"/>
            <a:ext cx="5388355" cy="303015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BF1CC254-854E-3247-868E-ADE5FEA90997}"/>
              </a:ext>
            </a:extLst>
          </p:cNvPr>
          <p:cNvSpPr txBox="1"/>
          <p:nvPr/>
        </p:nvSpPr>
        <p:spPr>
          <a:xfrm>
            <a:off x="6357256" y="5116597"/>
            <a:ext cx="5341527" cy="215444"/>
          </a:xfrm>
          <a:prstGeom prst="rect">
            <a:avLst/>
          </a:prstGeom>
          <a:noFill/>
        </p:spPr>
        <p:txBody>
          <a:bodyPr wrap="none" rtlCol="0">
            <a:spAutoFit/>
          </a:bodyPr>
          <a:lstStyle/>
          <a:p>
            <a:r>
              <a:rPr lang="it-IT" sz="800" dirty="0" err="1">
                <a:solidFill>
                  <a:schemeClr val="bg1">
                    <a:lumMod val="75000"/>
                  </a:schemeClr>
                </a:solidFill>
              </a:rPr>
              <a:t>img</a:t>
            </a:r>
            <a:r>
              <a:rPr lang="it-IT" sz="800" dirty="0">
                <a:solidFill>
                  <a:schemeClr val="bg1">
                    <a:lumMod val="75000"/>
                  </a:schemeClr>
                </a:solidFill>
              </a:rPr>
              <a:t> source: </a:t>
            </a:r>
            <a:r>
              <a:rPr lang="it-IT" sz="800" i="1" dirty="0">
                <a:solidFill>
                  <a:schemeClr val="bg1">
                    <a:lumMod val="75000"/>
                  </a:schemeClr>
                </a:solidFill>
              </a:rPr>
              <a:t> https://</a:t>
            </a:r>
            <a:r>
              <a:rPr lang="it-IT" sz="800" i="1" dirty="0" err="1">
                <a:solidFill>
                  <a:schemeClr val="bg1">
                    <a:lumMod val="75000"/>
                  </a:schemeClr>
                </a:solidFill>
              </a:rPr>
              <a:t>www.aruba.it</a:t>
            </a:r>
            <a:r>
              <a:rPr lang="it-IT" sz="800" i="1" dirty="0">
                <a:solidFill>
                  <a:schemeClr val="bg1">
                    <a:lumMod val="75000"/>
                  </a:schemeClr>
                </a:solidFill>
              </a:rPr>
              <a:t>/magazine/risorse-per-la-digital-strategy/la-metodologia-agile-vantaggi-e-</a:t>
            </a:r>
            <a:r>
              <a:rPr lang="it-IT" sz="800" i="1" dirty="0" err="1">
                <a:solidFill>
                  <a:schemeClr val="bg1">
                    <a:lumMod val="75000"/>
                  </a:schemeClr>
                </a:solidFill>
              </a:rPr>
              <a:t>tipologie.aspx</a:t>
            </a:r>
            <a:endParaRPr lang="it-IT" sz="800" i="1" dirty="0">
              <a:solidFill>
                <a:schemeClr val="bg1">
                  <a:lumMod val="75000"/>
                </a:schemeClr>
              </a:solidFill>
            </a:endParaRPr>
          </a:p>
        </p:txBody>
      </p:sp>
      <p:sp>
        <p:nvSpPr>
          <p:cNvPr id="5" name="Segnaposto numero diapositiva 4">
            <a:extLst>
              <a:ext uri="{FF2B5EF4-FFF2-40B4-BE49-F238E27FC236}">
                <a16:creationId xmlns:a16="http://schemas.microsoft.com/office/drawing/2014/main" id="{A4ECD2C3-FEBD-9845-B837-5D55D388EA16}"/>
              </a:ext>
            </a:extLst>
          </p:cNvPr>
          <p:cNvSpPr>
            <a:spLocks noGrp="1"/>
          </p:cNvSpPr>
          <p:nvPr>
            <p:ph type="sldNum" sz="quarter" idx="12"/>
          </p:nvPr>
        </p:nvSpPr>
        <p:spPr/>
        <p:txBody>
          <a:bodyPr/>
          <a:lstStyle/>
          <a:p>
            <a:fld id="{6A6C5DCB-BAB4-8245-B7BA-D047C1FC9AA8}" type="slidenum">
              <a:rPr lang="it-IT" smtClean="0"/>
              <a:t>3</a:t>
            </a:fld>
            <a:endParaRPr lang="it-IT"/>
          </a:p>
        </p:txBody>
      </p:sp>
    </p:spTree>
    <p:extLst>
      <p:ext uri="{BB962C8B-B14F-4D97-AF65-F5344CB8AC3E}">
        <p14:creationId xmlns:p14="http://schemas.microsoft.com/office/powerpoint/2010/main" val="704631015"/>
      </p:ext>
    </p:extLst>
  </p:cSld>
  <p:clrMapOvr>
    <a:masterClrMapping/>
  </p:clrMapOvr>
  <mc:AlternateContent xmlns:mc="http://schemas.openxmlformats.org/markup-compatibility/2006" xmlns:p14="http://schemas.microsoft.com/office/powerpoint/2010/main">
    <mc:Choice Requires="p14">
      <p:transition spd="slow" p14:dur="2000" advTm="19648"/>
    </mc:Choice>
    <mc:Fallback xmlns="">
      <p:transition spd="slow" advTm="1964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A517823-6558-0715-F2D6-75C82EAE751A}"/>
              </a:ext>
            </a:extLst>
          </p:cNvPr>
          <p:cNvPicPr>
            <a:picLocks noChangeAspect="1" noChangeArrowheads="1"/>
          </p:cNvPicPr>
          <p:nvPr/>
        </p:nvPicPr>
        <p:blipFill>
          <a:blip r:embed="rId3"/>
          <a:srcRect/>
          <a:stretch/>
        </p:blipFill>
        <p:spPr bwMode="auto">
          <a:xfrm>
            <a:off x="6357256" y="2217608"/>
            <a:ext cx="5388355" cy="280511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91C4B30B-FDF1-3A47-8099-18164C2BD98B}"/>
              </a:ext>
            </a:extLst>
          </p:cNvPr>
          <p:cNvSpPr>
            <a:spLocks noGrp="1"/>
          </p:cNvSpPr>
          <p:nvPr>
            <p:ph type="title"/>
          </p:nvPr>
        </p:nvSpPr>
        <p:spPr/>
        <p:txBody>
          <a:bodyPr>
            <a:noAutofit/>
          </a:bodyPr>
          <a:lstStyle/>
          <a:p>
            <a:r>
              <a:rPr lang="en-US" sz="4400" dirty="0"/>
              <a:t>Agile Software Development &amp; </a:t>
            </a:r>
            <a:br>
              <a:rPr lang="en-US" sz="4400" dirty="0"/>
            </a:br>
            <a:r>
              <a:rPr lang="en-US" sz="4400" dirty="0"/>
              <a:t>Software Performance</a:t>
            </a:r>
            <a:endParaRPr lang="it-IT" dirty="0"/>
          </a:p>
        </p:txBody>
      </p:sp>
      <p:sp>
        <p:nvSpPr>
          <p:cNvPr id="3" name="Segnaposto contenuto 2">
            <a:extLst>
              <a:ext uri="{FF2B5EF4-FFF2-40B4-BE49-F238E27FC236}">
                <a16:creationId xmlns:a16="http://schemas.microsoft.com/office/drawing/2014/main" id="{F2C7A3E7-D4FF-AE47-AC2E-9F5F93500FD9}"/>
              </a:ext>
            </a:extLst>
          </p:cNvPr>
          <p:cNvSpPr>
            <a:spLocks noGrp="1"/>
          </p:cNvSpPr>
          <p:nvPr>
            <p:ph idx="1"/>
          </p:nvPr>
        </p:nvSpPr>
        <p:spPr>
          <a:xfrm>
            <a:off x="838200" y="1825625"/>
            <a:ext cx="5519056" cy="4351338"/>
          </a:xfrm>
        </p:spPr>
        <p:txBody>
          <a:bodyPr anchor="ctr">
            <a:normAutofit/>
          </a:bodyPr>
          <a:lstStyle/>
          <a:p>
            <a:r>
              <a:rPr lang="en-US" sz="2400" dirty="0">
                <a:latin typeface="+mj-lt"/>
              </a:rPr>
              <a:t>Previous empirical studies broadly investigated non-functional quality assurance in ASD</a:t>
            </a:r>
          </a:p>
          <a:p>
            <a:endParaRPr lang="en-US" sz="2400" dirty="0">
              <a:latin typeface="+mj-lt"/>
            </a:endParaRPr>
          </a:p>
          <a:p>
            <a:r>
              <a:rPr lang="en-US" sz="2400" dirty="0">
                <a:latin typeface="+mj-lt"/>
              </a:rPr>
              <a:t>Lack of knowledge on the practices </a:t>
            </a:r>
            <a:br>
              <a:rPr lang="en-US" sz="2400" dirty="0">
                <a:latin typeface="+mj-lt"/>
              </a:rPr>
            </a:br>
            <a:r>
              <a:rPr lang="en-US" sz="2400" dirty="0">
                <a:latin typeface="+mj-lt"/>
              </a:rPr>
              <a:t>and challenges of performance assurance in ASD</a:t>
            </a:r>
          </a:p>
          <a:p>
            <a:endParaRPr lang="en-US" sz="2400" dirty="0">
              <a:latin typeface="+mj-lt"/>
            </a:endParaRPr>
          </a:p>
          <a:p>
            <a:r>
              <a:rPr lang="en-US" sz="2400" u="sng" dirty="0">
                <a:latin typeface="+mj-lt"/>
              </a:rPr>
              <a:t>Empirical study that directly investigates performance assurance in ASD context</a:t>
            </a:r>
          </a:p>
        </p:txBody>
      </p:sp>
      <p:sp>
        <p:nvSpPr>
          <p:cNvPr id="4" name="Segnaposto numero diapositiva 3">
            <a:extLst>
              <a:ext uri="{FF2B5EF4-FFF2-40B4-BE49-F238E27FC236}">
                <a16:creationId xmlns:a16="http://schemas.microsoft.com/office/drawing/2014/main" id="{C72B4E52-6CB4-7A45-8A59-E1A22693220B}"/>
              </a:ext>
            </a:extLst>
          </p:cNvPr>
          <p:cNvSpPr>
            <a:spLocks noGrp="1"/>
          </p:cNvSpPr>
          <p:nvPr>
            <p:ph type="sldNum" sz="quarter" idx="12"/>
          </p:nvPr>
        </p:nvSpPr>
        <p:spPr/>
        <p:txBody>
          <a:bodyPr/>
          <a:lstStyle/>
          <a:p>
            <a:fld id="{6A6C5DCB-BAB4-8245-B7BA-D047C1FC9AA8}" type="slidenum">
              <a:rPr lang="it-IT" smtClean="0"/>
              <a:t>4</a:t>
            </a:fld>
            <a:endParaRPr lang="it-IT" dirty="0"/>
          </a:p>
        </p:txBody>
      </p:sp>
      <p:sp>
        <p:nvSpPr>
          <p:cNvPr id="5" name="CasellaDiTesto 4">
            <a:extLst>
              <a:ext uri="{FF2B5EF4-FFF2-40B4-BE49-F238E27FC236}">
                <a16:creationId xmlns:a16="http://schemas.microsoft.com/office/drawing/2014/main" id="{3517367F-284F-3F2C-F24F-BCB6D5BF03D4}"/>
              </a:ext>
            </a:extLst>
          </p:cNvPr>
          <p:cNvSpPr txBox="1"/>
          <p:nvPr/>
        </p:nvSpPr>
        <p:spPr>
          <a:xfrm>
            <a:off x="6453240" y="5022722"/>
            <a:ext cx="5196387" cy="215444"/>
          </a:xfrm>
          <a:prstGeom prst="rect">
            <a:avLst/>
          </a:prstGeom>
          <a:noFill/>
        </p:spPr>
        <p:txBody>
          <a:bodyPr wrap="square" rtlCol="0">
            <a:spAutoFit/>
          </a:bodyPr>
          <a:lstStyle/>
          <a:p>
            <a:r>
              <a:rPr lang="it-IT" sz="800" dirty="0" err="1">
                <a:solidFill>
                  <a:schemeClr val="bg1">
                    <a:lumMod val="75000"/>
                  </a:schemeClr>
                </a:solidFill>
              </a:rPr>
              <a:t>img</a:t>
            </a:r>
            <a:r>
              <a:rPr lang="it-IT" sz="800" dirty="0">
                <a:solidFill>
                  <a:schemeClr val="bg1">
                    <a:lumMod val="75000"/>
                  </a:schemeClr>
                </a:solidFill>
              </a:rPr>
              <a:t> source: </a:t>
            </a:r>
            <a:r>
              <a:rPr lang="it-IT" sz="800" i="1" dirty="0">
                <a:solidFill>
                  <a:schemeClr val="bg1">
                    <a:lumMod val="75000"/>
                  </a:schemeClr>
                </a:solidFill>
              </a:rPr>
              <a:t> https://</a:t>
            </a:r>
            <a:r>
              <a:rPr lang="it-IT" sz="800" i="1" dirty="0" err="1">
                <a:solidFill>
                  <a:schemeClr val="bg1">
                    <a:lumMod val="75000"/>
                  </a:schemeClr>
                </a:solidFill>
              </a:rPr>
              <a:t>www.elsevier.com</a:t>
            </a:r>
            <a:r>
              <a:rPr lang="it-IT" sz="800" i="1" dirty="0">
                <a:solidFill>
                  <a:schemeClr val="bg1">
                    <a:lumMod val="75000"/>
                  </a:schemeClr>
                </a:solidFill>
              </a:rPr>
              <a:t>/</a:t>
            </a:r>
            <a:r>
              <a:rPr lang="it-IT" sz="800" i="1" dirty="0" err="1">
                <a:solidFill>
                  <a:schemeClr val="bg1">
                    <a:lumMod val="75000"/>
                  </a:schemeClr>
                </a:solidFill>
              </a:rPr>
              <a:t>connect</a:t>
            </a:r>
            <a:r>
              <a:rPr lang="it-IT" sz="800" i="1" dirty="0">
                <a:solidFill>
                  <a:schemeClr val="bg1">
                    <a:lumMod val="75000"/>
                  </a:schemeClr>
                </a:solidFill>
              </a:rPr>
              <a:t>/finding-better-ways-to-connect-research-data-with-scientific-literature</a:t>
            </a:r>
          </a:p>
        </p:txBody>
      </p:sp>
    </p:spTree>
    <p:extLst>
      <p:ext uri="{BB962C8B-B14F-4D97-AF65-F5344CB8AC3E}">
        <p14:creationId xmlns:p14="http://schemas.microsoft.com/office/powerpoint/2010/main" val="3772642686"/>
      </p:ext>
    </p:extLst>
  </p:cSld>
  <p:clrMapOvr>
    <a:masterClrMapping/>
  </p:clrMapOvr>
  <mc:AlternateContent xmlns:mc="http://schemas.openxmlformats.org/markup-compatibility/2006" xmlns:p14="http://schemas.microsoft.com/office/powerpoint/2010/main">
    <mc:Choice Requires="p14">
      <p:transition spd="slow" p14:dur="2000" advTm="3968"/>
    </mc:Choice>
    <mc:Fallback xmlns="">
      <p:transition spd="slow" advTm="3968"/>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40F339-02B1-134F-8301-AA3DA44EE427}"/>
              </a:ext>
            </a:extLst>
          </p:cNvPr>
          <p:cNvSpPr>
            <a:spLocks noGrp="1"/>
          </p:cNvSpPr>
          <p:nvPr>
            <p:ph type="title"/>
          </p:nvPr>
        </p:nvSpPr>
        <p:spPr/>
        <p:txBody>
          <a:bodyPr/>
          <a:lstStyle/>
          <a:p>
            <a:r>
              <a:rPr lang="en-US" dirty="0"/>
              <a:t>Ethnographic study</a:t>
            </a:r>
          </a:p>
        </p:txBody>
      </p:sp>
      <p:sp>
        <p:nvSpPr>
          <p:cNvPr id="3" name="Segnaposto contenuto 2">
            <a:extLst>
              <a:ext uri="{FF2B5EF4-FFF2-40B4-BE49-F238E27FC236}">
                <a16:creationId xmlns:a16="http://schemas.microsoft.com/office/drawing/2014/main" id="{245AEE57-593A-6144-99F4-3B66706CCCB2}"/>
              </a:ext>
            </a:extLst>
          </p:cNvPr>
          <p:cNvSpPr>
            <a:spLocks noGrp="1"/>
          </p:cNvSpPr>
          <p:nvPr>
            <p:ph idx="1"/>
          </p:nvPr>
        </p:nvSpPr>
        <p:spPr>
          <a:xfrm>
            <a:off x="838200" y="1825625"/>
            <a:ext cx="5651826" cy="3176965"/>
          </a:xfrm>
        </p:spPr>
        <p:txBody>
          <a:bodyPr/>
          <a:lstStyle/>
          <a:p>
            <a:r>
              <a:rPr lang="en-US" sz="2400" dirty="0">
                <a:latin typeface="+mj-lt"/>
              </a:rPr>
              <a:t>Study formalization (Sharp et al., 2016)</a:t>
            </a:r>
          </a:p>
          <a:p>
            <a:pPr lvl="1"/>
            <a:r>
              <a:rPr lang="en-US" sz="2000" b="1" i="1" dirty="0">
                <a:latin typeface="+mj-lt"/>
              </a:rPr>
              <a:t>Observation type</a:t>
            </a:r>
            <a:r>
              <a:rPr lang="en-US" sz="2000" dirty="0">
                <a:latin typeface="+mj-lt"/>
              </a:rPr>
              <a:t>: Mixed</a:t>
            </a:r>
          </a:p>
          <a:p>
            <a:pPr lvl="1"/>
            <a:r>
              <a:rPr lang="en-US" sz="2000" b="1" i="1" dirty="0">
                <a:latin typeface="+mj-lt"/>
              </a:rPr>
              <a:t>Duration</a:t>
            </a:r>
            <a:r>
              <a:rPr lang="en-US" sz="2000" dirty="0">
                <a:latin typeface="+mj-lt"/>
              </a:rPr>
              <a:t>: 6 months</a:t>
            </a:r>
            <a:endParaRPr lang="en-US" sz="2000" i="1" dirty="0">
              <a:latin typeface="+mj-lt"/>
            </a:endParaRPr>
          </a:p>
          <a:p>
            <a:pPr lvl="1"/>
            <a:r>
              <a:rPr lang="en-US" sz="2000" b="1" i="1" dirty="0">
                <a:latin typeface="+mj-lt"/>
              </a:rPr>
              <a:t>Location</a:t>
            </a:r>
            <a:r>
              <a:rPr lang="en-US" sz="2000" dirty="0">
                <a:latin typeface="+mj-lt"/>
              </a:rPr>
              <a:t>: R&amp;D labs of a company</a:t>
            </a:r>
          </a:p>
          <a:p>
            <a:pPr lvl="1"/>
            <a:r>
              <a:rPr lang="en-US" sz="2000" b="1" i="1" dirty="0">
                <a:latin typeface="+mj-lt"/>
              </a:rPr>
              <a:t>Theoretical underpinnings</a:t>
            </a:r>
            <a:r>
              <a:rPr lang="en-US" sz="2000" dirty="0">
                <a:latin typeface="+mj-lt"/>
              </a:rPr>
              <a:t>: -</a:t>
            </a:r>
          </a:p>
          <a:p>
            <a:pPr lvl="1"/>
            <a:r>
              <a:rPr lang="en-US" sz="2000" b="1" i="1" dirty="0">
                <a:latin typeface="+mj-lt"/>
              </a:rPr>
              <a:t>Ethnographer intent</a:t>
            </a:r>
            <a:r>
              <a:rPr lang="en-US" sz="2000" dirty="0">
                <a:latin typeface="+mj-lt"/>
              </a:rPr>
              <a:t>: Understanding the current process for performance assurance and the challenges in improving this process</a:t>
            </a:r>
            <a:endParaRPr lang="en-US" sz="2400" dirty="0">
              <a:latin typeface="+mj-lt"/>
            </a:endParaRPr>
          </a:p>
        </p:txBody>
      </p:sp>
      <p:sp>
        <p:nvSpPr>
          <p:cNvPr id="7" name="CasellaDiTesto 6">
            <a:extLst>
              <a:ext uri="{FF2B5EF4-FFF2-40B4-BE49-F238E27FC236}">
                <a16:creationId xmlns:a16="http://schemas.microsoft.com/office/drawing/2014/main" id="{FF202824-01E9-1746-96B3-900390B3EC7E}"/>
              </a:ext>
            </a:extLst>
          </p:cNvPr>
          <p:cNvSpPr txBox="1"/>
          <p:nvPr/>
        </p:nvSpPr>
        <p:spPr>
          <a:xfrm>
            <a:off x="1111827" y="5401081"/>
            <a:ext cx="9968345" cy="461665"/>
          </a:xfrm>
          <a:prstGeom prst="rect">
            <a:avLst/>
          </a:prstGeom>
          <a:noFill/>
        </p:spPr>
        <p:txBody>
          <a:bodyPr wrap="square" rtlCol="0">
            <a:spAutoFit/>
          </a:bodyPr>
          <a:lstStyle/>
          <a:p>
            <a:r>
              <a:rPr lang="en-US" sz="1200" dirty="0">
                <a:latin typeface="+mj-lt"/>
                <a:ea typeface="Helvetica Neue" panose="02000503000000020004" pitchFamily="2" charset="0"/>
                <a:cs typeface="Helvetica Neue" panose="02000503000000020004" pitchFamily="2" charset="0"/>
              </a:rPr>
              <a:t>H. Sharp, Y. Dittrich and C. R. B. de Souza, "The Role of Ethnographic Studies in Empirical Software Engineering," in </a:t>
            </a:r>
            <a:r>
              <a:rPr lang="en-US" sz="1200" i="1" dirty="0">
                <a:latin typeface="+mj-lt"/>
                <a:ea typeface="Helvetica Neue" panose="02000503000000020004" pitchFamily="2" charset="0"/>
                <a:cs typeface="Helvetica Neue" panose="02000503000000020004" pitchFamily="2" charset="0"/>
              </a:rPr>
              <a:t>IEEE Transactions on Software Engineering,</a:t>
            </a:r>
            <a:r>
              <a:rPr lang="en-US" sz="1200" dirty="0">
                <a:latin typeface="+mj-lt"/>
                <a:ea typeface="Helvetica Neue" panose="02000503000000020004" pitchFamily="2" charset="0"/>
                <a:cs typeface="Helvetica Neue" panose="02000503000000020004" pitchFamily="2" charset="0"/>
              </a:rPr>
              <a:t> vol. 42, no. 8, pp. 786-804, 1 Aug. 2016, </a:t>
            </a:r>
            <a:r>
              <a:rPr lang="en-US" sz="1200" dirty="0" err="1">
                <a:latin typeface="+mj-lt"/>
                <a:ea typeface="Helvetica Neue" panose="02000503000000020004" pitchFamily="2" charset="0"/>
                <a:cs typeface="Helvetica Neue" panose="02000503000000020004" pitchFamily="2" charset="0"/>
              </a:rPr>
              <a:t>doi</a:t>
            </a:r>
            <a:r>
              <a:rPr lang="en-US" sz="1200" dirty="0">
                <a:latin typeface="+mj-lt"/>
                <a:ea typeface="Helvetica Neue" panose="02000503000000020004" pitchFamily="2" charset="0"/>
                <a:cs typeface="Helvetica Neue" panose="02000503000000020004" pitchFamily="2" charset="0"/>
              </a:rPr>
              <a:t>: 10.1109/TSE.2016.2519887.</a:t>
            </a:r>
          </a:p>
        </p:txBody>
      </p:sp>
      <p:sp>
        <p:nvSpPr>
          <p:cNvPr id="4" name="Segnaposto numero diapositiva 3">
            <a:extLst>
              <a:ext uri="{FF2B5EF4-FFF2-40B4-BE49-F238E27FC236}">
                <a16:creationId xmlns:a16="http://schemas.microsoft.com/office/drawing/2014/main" id="{8ED0FBA7-B6E8-FE47-A83F-CDB9A904F817}"/>
              </a:ext>
            </a:extLst>
          </p:cNvPr>
          <p:cNvSpPr>
            <a:spLocks noGrp="1"/>
          </p:cNvSpPr>
          <p:nvPr>
            <p:ph type="sldNum" sz="quarter" idx="12"/>
          </p:nvPr>
        </p:nvSpPr>
        <p:spPr/>
        <p:txBody>
          <a:bodyPr/>
          <a:lstStyle/>
          <a:p>
            <a:fld id="{6A6C5DCB-BAB4-8245-B7BA-D047C1FC9AA8}" type="slidenum">
              <a:rPr lang="it-IT" smtClean="0"/>
              <a:t>5</a:t>
            </a:fld>
            <a:endParaRPr lang="it-IT"/>
          </a:p>
        </p:txBody>
      </p:sp>
      <p:pic>
        <p:nvPicPr>
          <p:cNvPr id="2050" name="Picture 2" descr="'Going native', as the ultimate form of ethnography">
            <a:extLst>
              <a:ext uri="{FF2B5EF4-FFF2-40B4-BE49-F238E27FC236}">
                <a16:creationId xmlns:a16="http://schemas.microsoft.com/office/drawing/2014/main" id="{DBF80A48-AD02-F73A-DC51-2F5CA1D5C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026" y="1825625"/>
            <a:ext cx="4863774" cy="281041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9C83D373-C45C-4B28-F368-B4F3412E01D8}"/>
              </a:ext>
            </a:extLst>
          </p:cNvPr>
          <p:cNvSpPr txBox="1"/>
          <p:nvPr/>
        </p:nvSpPr>
        <p:spPr>
          <a:xfrm>
            <a:off x="6095999" y="4711591"/>
            <a:ext cx="5876930" cy="215444"/>
          </a:xfrm>
          <a:prstGeom prst="rect">
            <a:avLst/>
          </a:prstGeom>
          <a:noFill/>
        </p:spPr>
        <p:txBody>
          <a:bodyPr wrap="none" rtlCol="0">
            <a:spAutoFit/>
          </a:bodyPr>
          <a:lstStyle/>
          <a:p>
            <a:r>
              <a:rPr lang="it-IT" sz="800" dirty="0" err="1">
                <a:solidFill>
                  <a:schemeClr val="bg1">
                    <a:lumMod val="75000"/>
                  </a:schemeClr>
                </a:solidFill>
              </a:rPr>
              <a:t>img</a:t>
            </a:r>
            <a:r>
              <a:rPr lang="it-IT" sz="800" dirty="0">
                <a:solidFill>
                  <a:schemeClr val="bg1">
                    <a:lumMod val="75000"/>
                  </a:schemeClr>
                </a:solidFill>
              </a:rPr>
              <a:t> source: </a:t>
            </a:r>
            <a:r>
              <a:rPr lang="it-IT" sz="800" i="1" dirty="0">
                <a:solidFill>
                  <a:schemeClr val="bg1">
                    <a:lumMod val="75000"/>
                  </a:schemeClr>
                </a:solidFill>
              </a:rPr>
              <a:t>https://</a:t>
            </a:r>
            <a:r>
              <a:rPr lang="it-IT" sz="800" i="1" dirty="0" err="1">
                <a:solidFill>
                  <a:schemeClr val="bg1">
                    <a:lumMod val="75000"/>
                  </a:schemeClr>
                </a:solidFill>
              </a:rPr>
              <a:t>www.interaction-design.org</a:t>
            </a:r>
            <a:r>
              <a:rPr lang="it-IT" sz="800" i="1" dirty="0">
                <a:solidFill>
                  <a:schemeClr val="bg1">
                    <a:lumMod val="75000"/>
                  </a:schemeClr>
                </a:solidFill>
              </a:rPr>
              <a:t>/literature/book/the-encyclopedia-of-human-computer-interaction-2nd-ed/</a:t>
            </a:r>
            <a:r>
              <a:rPr lang="it-IT" sz="800" i="1" dirty="0" err="1">
                <a:solidFill>
                  <a:schemeClr val="bg1">
                    <a:lumMod val="75000"/>
                  </a:schemeClr>
                </a:solidFill>
              </a:rPr>
              <a:t>ethnography</a:t>
            </a:r>
            <a:endParaRPr lang="it-IT" sz="800" i="1" dirty="0">
              <a:solidFill>
                <a:schemeClr val="bg1">
                  <a:lumMod val="75000"/>
                </a:schemeClr>
              </a:solidFill>
            </a:endParaRPr>
          </a:p>
        </p:txBody>
      </p:sp>
    </p:spTree>
    <p:extLst>
      <p:ext uri="{BB962C8B-B14F-4D97-AF65-F5344CB8AC3E}">
        <p14:creationId xmlns:p14="http://schemas.microsoft.com/office/powerpoint/2010/main" val="754547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40F339-02B1-134F-8301-AA3DA44EE427}"/>
              </a:ext>
            </a:extLst>
          </p:cNvPr>
          <p:cNvSpPr>
            <a:spLocks noGrp="1"/>
          </p:cNvSpPr>
          <p:nvPr>
            <p:ph type="title"/>
          </p:nvPr>
        </p:nvSpPr>
        <p:spPr/>
        <p:txBody>
          <a:bodyPr/>
          <a:lstStyle/>
          <a:p>
            <a:r>
              <a:rPr lang="en-US" dirty="0"/>
              <a:t>Ethnographic study</a:t>
            </a:r>
          </a:p>
        </p:txBody>
      </p:sp>
      <p:sp>
        <p:nvSpPr>
          <p:cNvPr id="3" name="Segnaposto contenuto 2">
            <a:extLst>
              <a:ext uri="{FF2B5EF4-FFF2-40B4-BE49-F238E27FC236}">
                <a16:creationId xmlns:a16="http://schemas.microsoft.com/office/drawing/2014/main" id="{245AEE57-593A-6144-99F4-3B66706CCCB2}"/>
              </a:ext>
            </a:extLst>
          </p:cNvPr>
          <p:cNvSpPr>
            <a:spLocks noGrp="1"/>
          </p:cNvSpPr>
          <p:nvPr>
            <p:ph idx="1"/>
          </p:nvPr>
        </p:nvSpPr>
        <p:spPr>
          <a:xfrm>
            <a:off x="838200" y="1825625"/>
            <a:ext cx="5651826" cy="3176965"/>
          </a:xfrm>
        </p:spPr>
        <p:txBody>
          <a:bodyPr/>
          <a:lstStyle/>
          <a:p>
            <a:r>
              <a:rPr lang="en-US" sz="2400" dirty="0">
                <a:latin typeface="+mj-lt"/>
              </a:rPr>
              <a:t>Study formalization (Sharp et al., 2016)</a:t>
            </a:r>
          </a:p>
          <a:p>
            <a:pPr lvl="1"/>
            <a:endParaRPr lang="en-US" sz="2000" b="1" i="1" dirty="0">
              <a:latin typeface="+mj-lt"/>
            </a:endParaRPr>
          </a:p>
          <a:p>
            <a:pPr lvl="1"/>
            <a:r>
              <a:rPr lang="en-US" sz="2000" b="1" i="1" dirty="0">
                <a:latin typeface="+mj-lt"/>
              </a:rPr>
              <a:t>Duration</a:t>
            </a:r>
            <a:r>
              <a:rPr lang="en-US" sz="2000" dirty="0">
                <a:latin typeface="+mj-lt"/>
              </a:rPr>
              <a:t>: 6 months</a:t>
            </a:r>
            <a:br>
              <a:rPr lang="en-US" sz="2000" dirty="0">
                <a:latin typeface="+mj-lt"/>
              </a:rPr>
            </a:br>
            <a:endParaRPr lang="en-US" sz="2000" i="1" dirty="0">
              <a:latin typeface="+mj-lt"/>
            </a:endParaRPr>
          </a:p>
          <a:p>
            <a:pPr lvl="1"/>
            <a:r>
              <a:rPr lang="en-US" sz="2000" b="1" i="1" dirty="0">
                <a:latin typeface="+mj-lt"/>
              </a:rPr>
              <a:t>Location</a:t>
            </a:r>
            <a:r>
              <a:rPr lang="en-US" sz="2000" dirty="0">
                <a:latin typeface="+mj-lt"/>
              </a:rPr>
              <a:t>: R&amp;D labs of a company</a:t>
            </a:r>
            <a:br>
              <a:rPr lang="en-US" sz="2000" dirty="0">
                <a:latin typeface="+mj-lt"/>
              </a:rPr>
            </a:br>
            <a:endParaRPr lang="en-US" sz="2000" dirty="0">
              <a:latin typeface="+mj-lt"/>
            </a:endParaRPr>
          </a:p>
          <a:p>
            <a:pPr lvl="1"/>
            <a:r>
              <a:rPr lang="en-US" sz="2000" b="1" i="1" dirty="0">
                <a:latin typeface="+mj-lt"/>
              </a:rPr>
              <a:t>Ethnographer intent</a:t>
            </a:r>
            <a:r>
              <a:rPr lang="en-US" sz="2000" dirty="0">
                <a:latin typeface="+mj-lt"/>
              </a:rPr>
              <a:t>: Understanding the current process for performance assurance and the challenges in improving this process</a:t>
            </a:r>
            <a:endParaRPr lang="en-US" sz="2400" dirty="0">
              <a:latin typeface="+mj-lt"/>
            </a:endParaRPr>
          </a:p>
        </p:txBody>
      </p:sp>
      <p:sp>
        <p:nvSpPr>
          <p:cNvPr id="7" name="CasellaDiTesto 6">
            <a:extLst>
              <a:ext uri="{FF2B5EF4-FFF2-40B4-BE49-F238E27FC236}">
                <a16:creationId xmlns:a16="http://schemas.microsoft.com/office/drawing/2014/main" id="{FF202824-01E9-1746-96B3-900390B3EC7E}"/>
              </a:ext>
            </a:extLst>
          </p:cNvPr>
          <p:cNvSpPr txBox="1"/>
          <p:nvPr/>
        </p:nvSpPr>
        <p:spPr>
          <a:xfrm>
            <a:off x="1111827" y="5401081"/>
            <a:ext cx="9968345" cy="461665"/>
          </a:xfrm>
          <a:prstGeom prst="rect">
            <a:avLst/>
          </a:prstGeom>
          <a:noFill/>
        </p:spPr>
        <p:txBody>
          <a:bodyPr wrap="square" rtlCol="0">
            <a:spAutoFit/>
          </a:bodyPr>
          <a:lstStyle/>
          <a:p>
            <a:r>
              <a:rPr lang="en-US" sz="1200" dirty="0">
                <a:latin typeface="+mj-lt"/>
                <a:ea typeface="Helvetica Neue" panose="02000503000000020004" pitchFamily="2" charset="0"/>
                <a:cs typeface="Helvetica Neue" panose="02000503000000020004" pitchFamily="2" charset="0"/>
              </a:rPr>
              <a:t>H. Sharp, Y. Dittrich and C. R. B. de Souza, "The Role of Ethnographic Studies in Empirical Software Engineering," in </a:t>
            </a:r>
            <a:r>
              <a:rPr lang="en-US" sz="1200" i="1" dirty="0">
                <a:latin typeface="+mj-lt"/>
                <a:ea typeface="Helvetica Neue" panose="02000503000000020004" pitchFamily="2" charset="0"/>
                <a:cs typeface="Helvetica Neue" panose="02000503000000020004" pitchFamily="2" charset="0"/>
              </a:rPr>
              <a:t>IEEE Transactions on Software Engineering,</a:t>
            </a:r>
            <a:r>
              <a:rPr lang="en-US" sz="1200" dirty="0">
                <a:latin typeface="+mj-lt"/>
                <a:ea typeface="Helvetica Neue" panose="02000503000000020004" pitchFamily="2" charset="0"/>
                <a:cs typeface="Helvetica Neue" panose="02000503000000020004" pitchFamily="2" charset="0"/>
              </a:rPr>
              <a:t> vol. 42, no. 8, pp. 786-804, 1 Aug. 2016, </a:t>
            </a:r>
            <a:r>
              <a:rPr lang="en-US" sz="1200" dirty="0" err="1">
                <a:latin typeface="+mj-lt"/>
                <a:ea typeface="Helvetica Neue" panose="02000503000000020004" pitchFamily="2" charset="0"/>
                <a:cs typeface="Helvetica Neue" panose="02000503000000020004" pitchFamily="2" charset="0"/>
              </a:rPr>
              <a:t>doi</a:t>
            </a:r>
            <a:r>
              <a:rPr lang="en-US" sz="1200" dirty="0">
                <a:latin typeface="+mj-lt"/>
                <a:ea typeface="Helvetica Neue" panose="02000503000000020004" pitchFamily="2" charset="0"/>
                <a:cs typeface="Helvetica Neue" panose="02000503000000020004" pitchFamily="2" charset="0"/>
              </a:rPr>
              <a:t>: 10.1109/TSE.2016.2519887.</a:t>
            </a:r>
          </a:p>
        </p:txBody>
      </p:sp>
      <p:sp>
        <p:nvSpPr>
          <p:cNvPr id="4" name="Segnaposto numero diapositiva 3">
            <a:extLst>
              <a:ext uri="{FF2B5EF4-FFF2-40B4-BE49-F238E27FC236}">
                <a16:creationId xmlns:a16="http://schemas.microsoft.com/office/drawing/2014/main" id="{8ED0FBA7-B6E8-FE47-A83F-CDB9A904F817}"/>
              </a:ext>
            </a:extLst>
          </p:cNvPr>
          <p:cNvSpPr>
            <a:spLocks noGrp="1"/>
          </p:cNvSpPr>
          <p:nvPr>
            <p:ph type="sldNum" sz="quarter" idx="12"/>
          </p:nvPr>
        </p:nvSpPr>
        <p:spPr/>
        <p:txBody>
          <a:bodyPr/>
          <a:lstStyle/>
          <a:p>
            <a:fld id="{6A6C5DCB-BAB4-8245-B7BA-D047C1FC9AA8}" type="slidenum">
              <a:rPr lang="it-IT" smtClean="0"/>
              <a:t>6</a:t>
            </a:fld>
            <a:endParaRPr lang="it-IT"/>
          </a:p>
        </p:txBody>
      </p:sp>
      <p:pic>
        <p:nvPicPr>
          <p:cNvPr id="2050" name="Picture 2" descr="'Going native', as the ultimate form of ethnography">
            <a:extLst>
              <a:ext uri="{FF2B5EF4-FFF2-40B4-BE49-F238E27FC236}">
                <a16:creationId xmlns:a16="http://schemas.microsoft.com/office/drawing/2014/main" id="{DBF80A48-AD02-F73A-DC51-2F5CA1D5C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026" y="1825625"/>
            <a:ext cx="4863774" cy="2810411"/>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9C83D373-C45C-4B28-F368-B4F3412E01D8}"/>
              </a:ext>
            </a:extLst>
          </p:cNvPr>
          <p:cNvSpPr txBox="1"/>
          <p:nvPr/>
        </p:nvSpPr>
        <p:spPr>
          <a:xfrm>
            <a:off x="6095999" y="4711591"/>
            <a:ext cx="5876930" cy="215444"/>
          </a:xfrm>
          <a:prstGeom prst="rect">
            <a:avLst/>
          </a:prstGeom>
          <a:noFill/>
        </p:spPr>
        <p:txBody>
          <a:bodyPr wrap="none" rtlCol="0">
            <a:spAutoFit/>
          </a:bodyPr>
          <a:lstStyle/>
          <a:p>
            <a:r>
              <a:rPr lang="it-IT" sz="800" dirty="0" err="1">
                <a:solidFill>
                  <a:schemeClr val="bg1">
                    <a:lumMod val="75000"/>
                  </a:schemeClr>
                </a:solidFill>
              </a:rPr>
              <a:t>img</a:t>
            </a:r>
            <a:r>
              <a:rPr lang="it-IT" sz="800" dirty="0">
                <a:solidFill>
                  <a:schemeClr val="bg1">
                    <a:lumMod val="75000"/>
                  </a:schemeClr>
                </a:solidFill>
              </a:rPr>
              <a:t> source: </a:t>
            </a:r>
            <a:r>
              <a:rPr lang="it-IT" sz="800" i="1" dirty="0">
                <a:solidFill>
                  <a:schemeClr val="bg1">
                    <a:lumMod val="75000"/>
                  </a:schemeClr>
                </a:solidFill>
              </a:rPr>
              <a:t>https://</a:t>
            </a:r>
            <a:r>
              <a:rPr lang="it-IT" sz="800" i="1" dirty="0" err="1">
                <a:solidFill>
                  <a:schemeClr val="bg1">
                    <a:lumMod val="75000"/>
                  </a:schemeClr>
                </a:solidFill>
              </a:rPr>
              <a:t>www.interaction-design.org</a:t>
            </a:r>
            <a:r>
              <a:rPr lang="it-IT" sz="800" i="1" dirty="0">
                <a:solidFill>
                  <a:schemeClr val="bg1">
                    <a:lumMod val="75000"/>
                  </a:schemeClr>
                </a:solidFill>
              </a:rPr>
              <a:t>/literature/book/the-encyclopedia-of-human-computer-interaction-2nd-ed/</a:t>
            </a:r>
            <a:r>
              <a:rPr lang="it-IT" sz="800" i="1" dirty="0" err="1">
                <a:solidFill>
                  <a:schemeClr val="bg1">
                    <a:lumMod val="75000"/>
                  </a:schemeClr>
                </a:solidFill>
              </a:rPr>
              <a:t>ethnography</a:t>
            </a:r>
            <a:endParaRPr lang="it-IT" sz="800" i="1" dirty="0">
              <a:solidFill>
                <a:schemeClr val="bg1">
                  <a:lumMod val="75000"/>
                </a:schemeClr>
              </a:solidFill>
            </a:endParaRPr>
          </a:p>
        </p:txBody>
      </p:sp>
    </p:spTree>
    <p:extLst>
      <p:ext uri="{BB962C8B-B14F-4D97-AF65-F5344CB8AC3E}">
        <p14:creationId xmlns:p14="http://schemas.microsoft.com/office/powerpoint/2010/main" val="3510782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40F339-02B1-134F-8301-AA3DA44EE427}"/>
              </a:ext>
            </a:extLst>
          </p:cNvPr>
          <p:cNvSpPr>
            <a:spLocks noGrp="1"/>
          </p:cNvSpPr>
          <p:nvPr>
            <p:ph type="title"/>
          </p:nvPr>
        </p:nvSpPr>
        <p:spPr/>
        <p:txBody>
          <a:bodyPr/>
          <a:lstStyle/>
          <a:p>
            <a:r>
              <a:rPr lang="en-US" dirty="0"/>
              <a:t>Study Context</a:t>
            </a:r>
          </a:p>
        </p:txBody>
      </p:sp>
      <p:sp>
        <p:nvSpPr>
          <p:cNvPr id="3" name="Segnaposto contenuto 2">
            <a:extLst>
              <a:ext uri="{FF2B5EF4-FFF2-40B4-BE49-F238E27FC236}">
                <a16:creationId xmlns:a16="http://schemas.microsoft.com/office/drawing/2014/main" id="{245AEE57-593A-6144-99F4-3B66706CCCB2}"/>
              </a:ext>
            </a:extLst>
          </p:cNvPr>
          <p:cNvSpPr>
            <a:spLocks noGrp="1"/>
          </p:cNvSpPr>
          <p:nvPr>
            <p:ph idx="1"/>
          </p:nvPr>
        </p:nvSpPr>
        <p:spPr/>
        <p:txBody>
          <a:bodyPr>
            <a:normAutofit/>
          </a:bodyPr>
          <a:lstStyle/>
          <a:p>
            <a:r>
              <a:rPr lang="en-US" sz="2400" dirty="0">
                <a:latin typeface="+mj-lt"/>
              </a:rPr>
              <a:t>Research &amp; Development division of a large corporation (Italy)</a:t>
            </a:r>
          </a:p>
          <a:p>
            <a:endParaRPr lang="en-US" sz="2400" dirty="0">
              <a:latin typeface="+mj-lt"/>
            </a:endParaRPr>
          </a:p>
          <a:p>
            <a:r>
              <a:rPr lang="en-US" sz="2400" dirty="0">
                <a:latin typeface="+mj-lt"/>
              </a:rPr>
              <a:t>Software Product: Manufacturing Execution System (MES)</a:t>
            </a:r>
            <a:br>
              <a:rPr lang="en-US" sz="2400" dirty="0">
                <a:latin typeface="+mj-lt"/>
              </a:rPr>
            </a:br>
            <a:endParaRPr lang="en-US" sz="2400" dirty="0">
              <a:latin typeface="+mj-lt"/>
            </a:endParaRPr>
          </a:p>
          <a:p>
            <a:r>
              <a:rPr lang="en-US" sz="2400" dirty="0">
                <a:latin typeface="+mj-lt"/>
              </a:rPr>
              <a:t>Development Process: Scrum framework</a:t>
            </a:r>
            <a:br>
              <a:rPr lang="en-US" sz="2400" dirty="0">
                <a:latin typeface="+mj-lt"/>
              </a:rPr>
            </a:br>
            <a:r>
              <a:rPr lang="en-US" sz="2400" dirty="0">
                <a:latin typeface="+mj-lt"/>
              </a:rPr>
              <a:t>(3-weeks sprints, release every 6 sprints)</a:t>
            </a:r>
            <a:br>
              <a:rPr lang="en-US" sz="2400" dirty="0">
                <a:latin typeface="+mj-lt"/>
              </a:rPr>
            </a:br>
            <a:endParaRPr lang="en-US" sz="2400" dirty="0">
              <a:latin typeface="+mj-lt"/>
            </a:endParaRPr>
          </a:p>
          <a:p>
            <a:r>
              <a:rPr lang="en-US" sz="2400" dirty="0">
                <a:latin typeface="+mj-lt"/>
              </a:rPr>
              <a:t>More than 120 people involved </a:t>
            </a:r>
            <a:br>
              <a:rPr lang="en-US" sz="2400" dirty="0">
                <a:latin typeface="+mj-lt"/>
              </a:rPr>
            </a:br>
            <a:r>
              <a:rPr lang="en-US" sz="2400" dirty="0">
                <a:latin typeface="+mj-lt"/>
              </a:rPr>
              <a:t>(13 agile dev teams, 3 product owners, 3 architects, etc.)</a:t>
            </a:r>
          </a:p>
          <a:p>
            <a:endParaRPr lang="en-US" sz="2400" dirty="0">
              <a:latin typeface="+mj-lt"/>
            </a:endParaRPr>
          </a:p>
          <a:p>
            <a:endParaRPr lang="en-US" sz="2400" dirty="0">
              <a:latin typeface="+mj-lt"/>
            </a:endParaRPr>
          </a:p>
        </p:txBody>
      </p:sp>
      <p:sp>
        <p:nvSpPr>
          <p:cNvPr id="4" name="Segnaposto numero diapositiva 3">
            <a:extLst>
              <a:ext uri="{FF2B5EF4-FFF2-40B4-BE49-F238E27FC236}">
                <a16:creationId xmlns:a16="http://schemas.microsoft.com/office/drawing/2014/main" id="{B8590A9D-D9CF-894E-856F-15A07D07BD47}"/>
              </a:ext>
            </a:extLst>
          </p:cNvPr>
          <p:cNvSpPr>
            <a:spLocks noGrp="1"/>
          </p:cNvSpPr>
          <p:nvPr>
            <p:ph type="sldNum" sz="quarter" idx="12"/>
          </p:nvPr>
        </p:nvSpPr>
        <p:spPr/>
        <p:txBody>
          <a:bodyPr/>
          <a:lstStyle/>
          <a:p>
            <a:fld id="{6A6C5DCB-BAB4-8245-B7BA-D047C1FC9AA8}" type="slidenum">
              <a:rPr lang="it-IT" smtClean="0"/>
              <a:t>7</a:t>
            </a:fld>
            <a:endParaRPr lang="it-IT"/>
          </a:p>
        </p:txBody>
      </p:sp>
    </p:spTree>
    <p:extLst>
      <p:ext uri="{BB962C8B-B14F-4D97-AF65-F5344CB8AC3E}">
        <p14:creationId xmlns:p14="http://schemas.microsoft.com/office/powerpoint/2010/main" val="151217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7330F-CDA9-954D-4FB1-238F50D3C0E1}"/>
              </a:ext>
            </a:extLst>
          </p:cNvPr>
          <p:cNvSpPr>
            <a:spLocks noGrp="1"/>
          </p:cNvSpPr>
          <p:nvPr>
            <p:ph type="title"/>
          </p:nvPr>
        </p:nvSpPr>
        <p:spPr/>
        <p:txBody>
          <a:bodyPr/>
          <a:lstStyle/>
          <a:p>
            <a:r>
              <a:rPr lang="en-US" dirty="0"/>
              <a:t>Study phases</a:t>
            </a:r>
          </a:p>
        </p:txBody>
      </p:sp>
      <p:sp>
        <p:nvSpPr>
          <p:cNvPr id="4" name="Segnaposto numero diapositiva 3">
            <a:extLst>
              <a:ext uri="{FF2B5EF4-FFF2-40B4-BE49-F238E27FC236}">
                <a16:creationId xmlns:a16="http://schemas.microsoft.com/office/drawing/2014/main" id="{7E67ABC0-15F5-DA4C-F930-78DCAC40AF82}"/>
              </a:ext>
            </a:extLst>
          </p:cNvPr>
          <p:cNvSpPr>
            <a:spLocks noGrp="1"/>
          </p:cNvSpPr>
          <p:nvPr>
            <p:ph type="sldNum" sz="quarter" idx="12"/>
          </p:nvPr>
        </p:nvSpPr>
        <p:spPr/>
        <p:txBody>
          <a:bodyPr/>
          <a:lstStyle/>
          <a:p>
            <a:fld id="{6A6C5DCB-BAB4-8245-B7BA-D047C1FC9AA8}" type="slidenum">
              <a:rPr lang="it-IT" smtClean="0"/>
              <a:t>8</a:t>
            </a:fld>
            <a:endParaRPr lang="it-IT"/>
          </a:p>
        </p:txBody>
      </p:sp>
      <p:pic>
        <p:nvPicPr>
          <p:cNvPr id="10" name="Segnaposto contenuto 9">
            <a:extLst>
              <a:ext uri="{FF2B5EF4-FFF2-40B4-BE49-F238E27FC236}">
                <a16:creationId xmlns:a16="http://schemas.microsoft.com/office/drawing/2014/main" id="{6E98F5BE-46AC-314E-B7F2-E1650AEFD070}"/>
              </a:ext>
            </a:extLst>
          </p:cNvPr>
          <p:cNvPicPr>
            <a:picLocks noGrp="1" noChangeAspect="1"/>
          </p:cNvPicPr>
          <p:nvPr>
            <p:ph idx="1"/>
          </p:nvPr>
        </p:nvPicPr>
        <p:blipFill>
          <a:blip r:embed="rId3"/>
          <a:stretch>
            <a:fillRect/>
          </a:stretch>
        </p:blipFill>
        <p:spPr>
          <a:xfrm>
            <a:off x="1204994" y="1825625"/>
            <a:ext cx="9782011" cy="4351338"/>
          </a:xfrm>
        </p:spPr>
      </p:pic>
    </p:spTree>
    <p:extLst>
      <p:ext uri="{BB962C8B-B14F-4D97-AF65-F5344CB8AC3E}">
        <p14:creationId xmlns:p14="http://schemas.microsoft.com/office/powerpoint/2010/main" val="238250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a:extLst>
              <a:ext uri="{FF2B5EF4-FFF2-40B4-BE49-F238E27FC236}">
                <a16:creationId xmlns:a16="http://schemas.microsoft.com/office/drawing/2014/main" id="{9596E6A2-5A31-40A2-1855-4460825F29C2}"/>
              </a:ext>
            </a:extLst>
          </p:cNvPr>
          <p:cNvPicPr>
            <a:picLocks noChangeAspect="1"/>
          </p:cNvPicPr>
          <p:nvPr/>
        </p:nvPicPr>
        <p:blipFill>
          <a:blip r:embed="rId3"/>
          <a:stretch>
            <a:fillRect/>
          </a:stretch>
        </p:blipFill>
        <p:spPr>
          <a:xfrm>
            <a:off x="5862860" y="4491195"/>
            <a:ext cx="4313527" cy="1577767"/>
          </a:xfrm>
          <a:prstGeom prst="rect">
            <a:avLst/>
          </a:prstGeom>
        </p:spPr>
      </p:pic>
      <p:sp>
        <p:nvSpPr>
          <p:cNvPr id="3" name="Segnaposto contenuto 2">
            <a:extLst>
              <a:ext uri="{FF2B5EF4-FFF2-40B4-BE49-F238E27FC236}">
                <a16:creationId xmlns:a16="http://schemas.microsoft.com/office/drawing/2014/main" id="{749A85A2-C814-D007-3CEF-29E5A561BABA}"/>
              </a:ext>
            </a:extLst>
          </p:cNvPr>
          <p:cNvSpPr>
            <a:spLocks noGrp="1"/>
          </p:cNvSpPr>
          <p:nvPr>
            <p:ph idx="1"/>
          </p:nvPr>
        </p:nvSpPr>
        <p:spPr>
          <a:xfrm>
            <a:off x="838200" y="1690688"/>
            <a:ext cx="5256000" cy="2174400"/>
          </a:xfrm>
          <a:ln>
            <a:noFill/>
          </a:ln>
        </p:spPr>
        <p:txBody>
          <a:bodyPr/>
          <a:lstStyle/>
          <a:p>
            <a:pPr marL="0" indent="0">
              <a:buNone/>
            </a:pPr>
            <a:r>
              <a:rPr lang="en-US" sz="1800" b="1" dirty="0"/>
              <a:t>Performance Requirements </a:t>
            </a:r>
          </a:p>
          <a:p>
            <a:r>
              <a:rPr lang="en-US" sz="1600" dirty="0"/>
              <a:t>92 Performance Requirements (PRs)</a:t>
            </a:r>
          </a:p>
          <a:p>
            <a:r>
              <a:rPr lang="en-US" sz="1600" dirty="0"/>
              <a:t>More than 300 testing scenarios</a:t>
            </a:r>
          </a:p>
          <a:p>
            <a:r>
              <a:rPr lang="en-US" sz="1600" dirty="0"/>
              <a:t>Different kinds of performance tests </a:t>
            </a:r>
            <a:br>
              <a:rPr lang="en-US" sz="1600" dirty="0"/>
            </a:br>
            <a:r>
              <a:rPr lang="en-US" sz="1600" dirty="0"/>
              <a:t>(web tests, load tests, UI tests, Mixed tests) </a:t>
            </a:r>
          </a:p>
        </p:txBody>
      </p:sp>
      <p:sp>
        <p:nvSpPr>
          <p:cNvPr id="2" name="Titolo 1">
            <a:extLst>
              <a:ext uri="{FF2B5EF4-FFF2-40B4-BE49-F238E27FC236}">
                <a16:creationId xmlns:a16="http://schemas.microsoft.com/office/drawing/2014/main" id="{B83DFB0E-9DAB-5FF8-2529-C7B4EDB8D362}"/>
              </a:ext>
            </a:extLst>
          </p:cNvPr>
          <p:cNvSpPr>
            <a:spLocks noGrp="1"/>
          </p:cNvSpPr>
          <p:nvPr>
            <p:ph type="title"/>
          </p:nvPr>
        </p:nvSpPr>
        <p:spPr/>
        <p:txBody>
          <a:bodyPr/>
          <a:lstStyle/>
          <a:p>
            <a:r>
              <a:rPr lang="en-US" dirty="0"/>
              <a:t>Performance Assurance Practices</a:t>
            </a:r>
          </a:p>
        </p:txBody>
      </p:sp>
      <p:sp>
        <p:nvSpPr>
          <p:cNvPr id="10" name="Segnaposto contenuto 2">
            <a:extLst>
              <a:ext uri="{FF2B5EF4-FFF2-40B4-BE49-F238E27FC236}">
                <a16:creationId xmlns:a16="http://schemas.microsoft.com/office/drawing/2014/main" id="{ED4D434A-05D7-52CD-9757-88660DC43323}"/>
              </a:ext>
            </a:extLst>
          </p:cNvPr>
          <p:cNvSpPr txBox="1">
            <a:spLocks/>
          </p:cNvSpPr>
          <p:nvPr/>
        </p:nvSpPr>
        <p:spPr>
          <a:xfrm>
            <a:off x="6097800" y="1690688"/>
            <a:ext cx="5256000" cy="217440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PRs Management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PRs defined by software architects and product owners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600" dirty="0">
                <a:solidFill>
                  <a:prstClr val="black"/>
                </a:solidFill>
                <a:latin typeface="Calibri" panose="020F0502020204030204"/>
              </a:rPr>
              <a:t>PR p</a:t>
            </a:r>
            <a:r>
              <a:rPr kumimoji="0" lang="en-US" sz="1600" i="0" u="none" strike="noStrike" kern="1200" cap="none" spc="0" normalizeH="0" baseline="0" noProof="0" dirty="0" err="1">
                <a:ln>
                  <a:noFill/>
                </a:ln>
                <a:solidFill>
                  <a:prstClr val="black"/>
                </a:solidFill>
                <a:effectLst/>
                <a:uLnTx/>
                <a:uFillTx/>
                <a:latin typeface="Calibri" panose="020F0502020204030204"/>
                <a:ea typeface="+mn-ea"/>
                <a:cs typeface="+mn-cs"/>
              </a:rPr>
              <a:t>riority</a:t>
            </a:r>
            <a:endPar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600" dirty="0">
                <a:solidFill>
                  <a:prstClr val="black"/>
                </a:solidFill>
                <a:latin typeface="Calibri" panose="020F0502020204030204"/>
              </a:rPr>
              <a:t>Priorities updated before each release</a:t>
            </a:r>
            <a:endPar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Segnaposto contenuto 2">
            <a:extLst>
              <a:ext uri="{FF2B5EF4-FFF2-40B4-BE49-F238E27FC236}">
                <a16:creationId xmlns:a16="http://schemas.microsoft.com/office/drawing/2014/main" id="{4EB32F61-BF3F-7759-4C6D-AAD63D66DBC4}"/>
              </a:ext>
            </a:extLst>
          </p:cNvPr>
          <p:cNvSpPr txBox="1">
            <a:spLocks/>
          </p:cNvSpPr>
          <p:nvPr/>
        </p:nvSpPr>
        <p:spPr>
          <a:xfrm>
            <a:off x="838200" y="3865088"/>
            <a:ext cx="5256000" cy="217440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Documentation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600" dirty="0">
                <a:solidFill>
                  <a:prstClr val="black"/>
                </a:solidFill>
                <a:latin typeface="Calibri" panose="020F0502020204030204"/>
              </a:rPr>
              <a:t>Custom artifact in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Azure DevOps Service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600" dirty="0">
                <a:solidFill>
                  <a:prstClr val="black"/>
                </a:solidFill>
                <a:latin typeface="Calibri" panose="020F0502020204030204"/>
              </a:rPr>
              <a:t>Testing activities using Testing plans or User Stories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spcBef>
                <a:spcPts val="1000"/>
              </a:spcBef>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3023BA7F-BBBC-A104-6848-15D5EF97F825}"/>
              </a:ext>
            </a:extLst>
          </p:cNvPr>
          <p:cNvSpPr>
            <a:spLocks noGrp="1"/>
          </p:cNvSpPr>
          <p:nvPr>
            <p:ph type="sldNum" sz="quarter" idx="12"/>
          </p:nvPr>
        </p:nvSpPr>
        <p:spPr/>
        <p:txBody>
          <a:bodyPr/>
          <a:lstStyle/>
          <a:p>
            <a:fld id="{6A6C5DCB-BAB4-8245-B7BA-D047C1FC9AA8}" type="slidenum">
              <a:rPr lang="it-IT" smtClean="0"/>
              <a:t>9</a:t>
            </a:fld>
            <a:endParaRPr lang="it-IT"/>
          </a:p>
        </p:txBody>
      </p:sp>
      <p:sp>
        <p:nvSpPr>
          <p:cNvPr id="12" name="Segnaposto contenuto 2">
            <a:extLst>
              <a:ext uri="{FF2B5EF4-FFF2-40B4-BE49-F238E27FC236}">
                <a16:creationId xmlns:a16="http://schemas.microsoft.com/office/drawing/2014/main" id="{4B3A2BB7-97F4-7F95-AB05-F6746F4668E6}"/>
              </a:ext>
            </a:extLst>
          </p:cNvPr>
          <p:cNvSpPr txBox="1">
            <a:spLocks/>
          </p:cNvSpPr>
          <p:nvPr/>
        </p:nvSpPr>
        <p:spPr>
          <a:xfrm>
            <a:off x="6097800" y="3865088"/>
            <a:ext cx="5256000" cy="217440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PR Verification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Testing teams execute tests according priorities</a:t>
            </a:r>
          </a:p>
        </p:txBody>
      </p:sp>
    </p:spTree>
    <p:extLst>
      <p:ext uri="{BB962C8B-B14F-4D97-AF65-F5344CB8AC3E}">
        <p14:creationId xmlns:p14="http://schemas.microsoft.com/office/powerpoint/2010/main" val="35162895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8169</TotalTime>
  <Words>2276</Words>
  <Application>Microsoft Macintosh PowerPoint</Application>
  <PresentationFormat>Widescreen</PresentationFormat>
  <Paragraphs>222</Paragraphs>
  <Slides>16</Slides>
  <Notes>16</Notes>
  <HiddenSlides>2</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Arial</vt:lpstr>
      <vt:lpstr>Calibri</vt:lpstr>
      <vt:lpstr>Calibri Light</vt:lpstr>
      <vt:lpstr>CMR10</vt:lpstr>
      <vt:lpstr>Helvetica Neue</vt:lpstr>
      <vt:lpstr>Tema di Office</vt:lpstr>
      <vt:lpstr>Exploring Performance Assurance Practices and Challenges in Agile Software Development:  An Ethnographic Study</vt:lpstr>
      <vt:lpstr>Background</vt:lpstr>
      <vt:lpstr>Background</vt:lpstr>
      <vt:lpstr>Agile Software Development &amp;  Software Performance</vt:lpstr>
      <vt:lpstr>Ethnographic study</vt:lpstr>
      <vt:lpstr>Ethnographic study</vt:lpstr>
      <vt:lpstr>Study Context</vt:lpstr>
      <vt:lpstr>Study phases</vt:lpstr>
      <vt:lpstr>Performance Assurance Practices</vt:lpstr>
      <vt:lpstr>Problems</vt:lpstr>
      <vt:lpstr>An Initiative to Improve Performance Assessment</vt:lpstr>
      <vt:lpstr>Challenges</vt:lpstr>
      <vt:lpstr>Managing Performance Assessment Activities</vt:lpstr>
      <vt:lpstr>Continuous Performance Assessment</vt:lpstr>
      <vt:lpstr>Performance Assessment Effort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Engineering in Agile/DevOps Development Processes: Ensuring Software Performance While Moving Fast</dc:title>
  <dc:creator>Microsoft Office User</dc:creator>
  <cp:lastModifiedBy>Microsoft Office User</cp:lastModifiedBy>
  <cp:revision>680</cp:revision>
  <dcterms:created xsi:type="dcterms:W3CDTF">2021-02-28T16:01:51Z</dcterms:created>
  <dcterms:modified xsi:type="dcterms:W3CDTF">2022-11-04T11:30:20Z</dcterms:modified>
</cp:coreProperties>
</file>